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1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slideLayouts/slideLayout17.xml" ContentType="application/vnd.openxmlformats-officedocument.presentationml.slideLayout+xml"/>
  <Override PartName="/ppt/notesSlides/notesSlide23.xml" ContentType="application/vnd.openxmlformats-officedocument.presentationml.notesSlide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revisionInfo.xml" ContentType="application/vnd.ms-powerpoint.revisioninfo+xml"/>
  <Override PartName="/ppt/changesInfos/changesInfo1.xml" ContentType="application/vnd.ms-powerpoint.changesinfo+xml"/>
  <Override PartName="/customXml/itemProps1.xml" ContentType="application/vnd.openxmlformats-officedocument.customXml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808" r:id="rId2"/>
  </p:sldMasterIdLst>
  <p:notesMasterIdLst>
    <p:notesMasterId r:id="rId26"/>
  </p:notesMasterIdLst>
  <p:handoutMasterIdLst>
    <p:handoutMasterId r:id="rId27"/>
  </p:handoutMasterIdLst>
  <p:sldIdLst>
    <p:sldId id="309" r:id="rId3"/>
    <p:sldId id="307" r:id="rId4"/>
    <p:sldId id="306" r:id="rId5"/>
    <p:sldId id="319" r:id="rId6"/>
    <p:sldId id="318" r:id="rId7"/>
    <p:sldId id="317" r:id="rId8"/>
    <p:sldId id="316" r:id="rId9"/>
    <p:sldId id="315" r:id="rId10"/>
    <p:sldId id="314" r:id="rId11"/>
    <p:sldId id="320" r:id="rId12"/>
    <p:sldId id="321" r:id="rId13"/>
    <p:sldId id="322" r:id="rId14"/>
    <p:sldId id="324" r:id="rId15"/>
    <p:sldId id="327" r:id="rId16"/>
    <p:sldId id="325" r:id="rId17"/>
    <p:sldId id="326" r:id="rId18"/>
    <p:sldId id="313" r:id="rId19"/>
    <p:sldId id="312" r:id="rId20"/>
    <p:sldId id="328" r:id="rId21"/>
    <p:sldId id="329" r:id="rId22"/>
    <p:sldId id="330" r:id="rId23"/>
    <p:sldId id="284" r:id="rId24"/>
    <p:sldId id="308" r:id="rId25"/>
  </p:sldIdLst>
  <p:sldSz cx="9906000" cy="6858000" type="A4"/>
  <p:notesSz cx="9144000" cy="6858000"/>
  <p:defaultTextStyle>
    <a:defPPr>
      <a:defRPr lang="en-US"/>
    </a:defPPr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432FF"/>
    <a:srgbClr val="FEC5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4C110C-DBA1-1340-998C-1E9C11C44996}" v="226" dt="2020-10-01T15:15:53.9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9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crgbClr r="0" g="0" b="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94"/>
    <p:restoredTop sz="94427" autoAdjust="0"/>
  </p:normalViewPr>
  <p:slideViewPr>
    <p:cSldViewPr>
      <p:cViewPr varScale="1">
        <p:scale>
          <a:sx n="99" d="100"/>
          <a:sy n="99" d="100"/>
        </p:scale>
        <p:origin x="1472" y="176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customXml" Target="../customXml/item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35" Type="http://schemas.openxmlformats.org/officeDocument/2006/relationships/customXml" Target="../customXml/item3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an Quang Khoat" userId="b24b097a-3ba7-4fd8-ad2c-0f2ed537794d" providerId="ADAL" clId="{0357D39F-CB8F-3342-B42F-B1DBF7416F16}"/>
    <pc:docChg chg="modSld">
      <pc:chgData name="Than Quang Khoat" userId="b24b097a-3ba7-4fd8-ad2c-0f2ed537794d" providerId="ADAL" clId="{0357D39F-CB8F-3342-B42F-B1DBF7416F16}" dt="2020-03-10T07:57:41.984" v="57" actId="1076"/>
      <pc:docMkLst>
        <pc:docMk/>
      </pc:docMkLst>
      <pc:sldChg chg="modSp modAnim">
        <pc:chgData name="Than Quang Khoat" userId="b24b097a-3ba7-4fd8-ad2c-0f2ed537794d" providerId="ADAL" clId="{0357D39F-CB8F-3342-B42F-B1DBF7416F16}" dt="2020-03-10T07:57:41.984" v="57" actId="1076"/>
        <pc:sldMkLst>
          <pc:docMk/>
          <pc:sldMk cId="923469345" sldId="329"/>
        </pc:sldMkLst>
        <pc:spChg chg="mod">
          <ac:chgData name="Than Quang Khoat" userId="b24b097a-3ba7-4fd8-ad2c-0f2ed537794d" providerId="ADAL" clId="{0357D39F-CB8F-3342-B42F-B1DBF7416F16}" dt="2020-03-10T07:57:29.530" v="56" actId="20577"/>
          <ac:spMkLst>
            <pc:docMk/>
            <pc:sldMk cId="923469345" sldId="329"/>
            <ac:spMk id="3" creationId="{00000000-0000-0000-0000-000000000000}"/>
          </ac:spMkLst>
        </pc:spChg>
        <pc:picChg chg="mod">
          <ac:chgData name="Than Quang Khoat" userId="b24b097a-3ba7-4fd8-ad2c-0f2ed537794d" providerId="ADAL" clId="{0357D39F-CB8F-3342-B42F-B1DBF7416F16}" dt="2020-03-10T07:57:41.984" v="57" actId="1076"/>
          <ac:picMkLst>
            <pc:docMk/>
            <pc:sldMk cId="923469345" sldId="329"/>
            <ac:picMk id="4" creationId="{BC34EAFD-72EA-174B-AC6D-860EB66F1C1F}"/>
          </ac:picMkLst>
        </pc:picChg>
      </pc:sldChg>
    </pc:docChg>
  </pc:docChgLst>
  <pc:docChgLst>
    <pc:chgData name="Than Quang Khoat" userId="b24b097a-3ba7-4fd8-ad2c-0f2ed537794d" providerId="ADAL" clId="{E912357E-7577-F64F-82AA-F30FBC49B2F3}"/>
    <pc:docChg chg="undo custSel addSld delSld modSld modMainMaster">
      <pc:chgData name="Than Quang Khoat" userId="b24b097a-3ba7-4fd8-ad2c-0f2ed537794d" providerId="ADAL" clId="{E912357E-7577-F64F-82AA-F30FBC49B2F3}" dt="2020-03-09T11:01:20.455" v="1505"/>
      <pc:docMkLst>
        <pc:docMk/>
      </pc:docMkLst>
      <pc:sldChg chg="del">
        <pc:chgData name="Than Quang Khoat" userId="b24b097a-3ba7-4fd8-ad2c-0f2ed537794d" providerId="ADAL" clId="{E912357E-7577-F64F-82AA-F30FBC49B2F3}" dt="2020-02-20T06:40:45.199" v="1" actId="2696"/>
        <pc:sldMkLst>
          <pc:docMk/>
          <pc:sldMk cId="0" sldId="256"/>
        </pc:sldMkLst>
      </pc:sldChg>
      <pc:sldChg chg="modSp">
        <pc:chgData name="Than Quang Khoat" userId="b24b097a-3ba7-4fd8-ad2c-0f2ed537794d" providerId="ADAL" clId="{E912357E-7577-F64F-82AA-F30FBC49B2F3}" dt="2020-02-20T08:27:09.646" v="636" actId="114"/>
        <pc:sldMkLst>
          <pc:docMk/>
          <pc:sldMk cId="2083677532" sldId="284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083677532" sldId="284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8:27:09.646" v="636" actId="114"/>
          <ac:spMkLst>
            <pc:docMk/>
            <pc:sldMk cId="2083677532" sldId="284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083677532" sldId="284"/>
            <ac:spMk id="5" creationId="{00000000-0000-0000-0000-000000000000}"/>
          </ac:spMkLst>
        </pc:sp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083677532" sldId="284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7:10:17.116" v="140" actId="20577"/>
        <pc:sldMkLst>
          <pc:docMk/>
          <pc:sldMk cId="3873733515" sldId="306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3873733515" sldId="306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7:10:17.116" v="140" actId="20577"/>
          <ac:spMkLst>
            <pc:docMk/>
            <pc:sldMk cId="3873733515" sldId="306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3873733515" sldId="306"/>
            <ac:spMk id="5" creationId="{00000000-0000-0000-0000-000000000000}"/>
          </ac:spMkLst>
        </pc:sp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3873733515" sldId="306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6:49:44.685" v="54" actId="20577"/>
        <pc:sldMkLst>
          <pc:docMk/>
          <pc:sldMk cId="2351950407" sldId="307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351950407" sldId="307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9:44.685" v="54" actId="20577"/>
          <ac:spMkLst>
            <pc:docMk/>
            <pc:sldMk cId="2351950407" sldId="307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351950407" sldId="307"/>
            <ac:spMk id="5" creationId="{00000000-0000-0000-0000-000000000000}"/>
          </ac:spMkLst>
        </pc:sp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351950407" sldId="307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6:46:34.421" v="15"/>
        <pc:sldMkLst>
          <pc:docMk/>
          <pc:sldMk cId="2272913634" sldId="308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272913634" sldId="308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272913634" sldId="308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272913634" sldId="308"/>
            <ac:spMk id="5" creationId="{00000000-0000-0000-0000-000000000000}"/>
          </ac:spMkLst>
        </pc:sp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272913634" sldId="308"/>
            <ac:cxnSpMk id="7" creationId="{00000000-0000-0000-0000-000000000000}"/>
          </ac:cxnSpMkLst>
        </pc:cxnChg>
      </pc:sldChg>
      <pc:sldChg chg="add del">
        <pc:chgData name="Than Quang Khoat" userId="b24b097a-3ba7-4fd8-ad2c-0f2ed537794d" providerId="ADAL" clId="{E912357E-7577-F64F-82AA-F30FBC49B2F3}" dt="2020-02-20T06:41:14.245" v="2" actId="2696"/>
        <pc:sldMkLst>
          <pc:docMk/>
          <pc:sldMk cId="1158231327" sldId="309"/>
        </pc:sldMkLst>
      </pc:sldChg>
      <pc:sldChg chg="modSp add del">
        <pc:chgData name="Than Quang Khoat" userId="b24b097a-3ba7-4fd8-ad2c-0f2ed537794d" providerId="ADAL" clId="{E912357E-7577-F64F-82AA-F30FBC49B2F3}" dt="2020-02-20T06:51:41.664" v="56" actId="1076"/>
        <pc:sldMkLst>
          <pc:docMk/>
          <pc:sldMk cId="2018745777" sldId="309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018745777" sldId="309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018745777" sldId="309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018745777" sldId="309"/>
            <ac:spMk id="4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018745777" sldId="309"/>
            <ac:spMk id="5" creationId="{00000000-0000-0000-0000-000000000000}"/>
          </ac:spMkLst>
        </pc:spChg>
        <pc:picChg chg="mod">
          <ac:chgData name="Than Quang Khoat" userId="b24b097a-3ba7-4fd8-ad2c-0f2ed537794d" providerId="ADAL" clId="{E912357E-7577-F64F-82AA-F30FBC49B2F3}" dt="2020-02-20T06:51:41.664" v="56" actId="1076"/>
          <ac:picMkLst>
            <pc:docMk/>
            <pc:sldMk cId="2018745777" sldId="309"/>
            <ac:picMk id="7" creationId="{DFEEE924-52CE-6F4C-B5A3-F44C2DE94BFC}"/>
          </ac:picMkLst>
        </pc:picChg>
      </pc:sldChg>
      <pc:sldChg chg="modSp">
        <pc:chgData name="Than Quang Khoat" userId="b24b097a-3ba7-4fd8-ad2c-0f2ed537794d" providerId="ADAL" clId="{E912357E-7577-F64F-82AA-F30FBC49B2F3}" dt="2020-03-09T11:01:20.455" v="1505"/>
        <pc:sldMkLst>
          <pc:docMk/>
          <pc:sldMk cId="2564432753" sldId="312"/>
        </pc:sldMkLst>
        <pc:spChg chg="mod">
          <ac:chgData name="Than Quang Khoat" userId="b24b097a-3ba7-4fd8-ad2c-0f2ed537794d" providerId="ADAL" clId="{E912357E-7577-F64F-82AA-F30FBC49B2F3}" dt="2020-03-09T11:01:20.455" v="1505"/>
          <ac:spMkLst>
            <pc:docMk/>
            <pc:sldMk cId="2564432753" sldId="312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2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2"/>
            <ac:spMk id="5" creationId="{00000000-0000-0000-0000-000000000000}"/>
          </ac:spMkLst>
        </pc:sp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2564432753" sldId="312"/>
            <ac:picMk id="8" creationId="{00000000-0000-0000-0000-000000000000}"/>
          </ac:picMkLst>
        </pc:pic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564432753" sldId="312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9:49:44.165" v="1289" actId="20577"/>
        <pc:sldMkLst>
          <pc:docMk/>
          <pc:sldMk cId="2564432753" sldId="313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3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9:49:44.165" v="1289" actId="20577"/>
          <ac:spMkLst>
            <pc:docMk/>
            <pc:sldMk cId="2564432753" sldId="313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3"/>
            <ac:spMk id="5" creationId="{00000000-0000-0000-0000-000000000000}"/>
          </ac:spMkLst>
        </pc:spChg>
        <pc:graphicFrameChg chg="mod modGraphic">
          <ac:chgData name="Than Quang Khoat" userId="b24b097a-3ba7-4fd8-ad2c-0f2ed537794d" providerId="ADAL" clId="{E912357E-7577-F64F-82AA-F30FBC49B2F3}" dt="2020-02-20T09:48:52.133" v="1248" actId="20577"/>
          <ac:graphicFrameMkLst>
            <pc:docMk/>
            <pc:sldMk cId="2564432753" sldId="313"/>
            <ac:graphicFrameMk id="8" creationId="{00000000-0000-0000-0000-000000000000}"/>
          </ac:graphicFrameMkLst>
        </pc:graphicFrame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564432753" sldId="313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6:46:34.421" v="15"/>
        <pc:sldMkLst>
          <pc:docMk/>
          <pc:sldMk cId="2564432753" sldId="314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4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4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4"/>
            <ac:spMk id="5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4"/>
            <ac:spMk id="8" creationId="{00000000-0000-0000-0000-000000000000}"/>
          </ac:spMkLst>
        </pc:sp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2564432753" sldId="314"/>
            <ac:picMk id="4" creationId="{00000000-0000-0000-0000-000000000000}"/>
          </ac:picMkLst>
        </pc:pic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2564432753" sldId="314"/>
            <ac:picMk id="6" creationId="{00000000-0000-0000-0000-000000000000}"/>
          </ac:picMkLst>
        </pc:pic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564432753" sldId="314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6:46:34.421" v="15"/>
        <pc:sldMkLst>
          <pc:docMk/>
          <pc:sldMk cId="2564432753" sldId="315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5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5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5"/>
            <ac:spMk id="5" creationId="{00000000-0000-0000-0000-000000000000}"/>
          </ac:spMkLst>
        </pc:sp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2564432753" sldId="315"/>
            <ac:picMk id="4" creationId="{00000000-0000-0000-0000-000000000000}"/>
          </ac:picMkLst>
        </pc:pic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564432753" sldId="315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7:30:50.120" v="165" actId="20577"/>
        <pc:sldMkLst>
          <pc:docMk/>
          <pc:sldMk cId="2564432753" sldId="316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6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7:30:50.120" v="165" actId="20577"/>
          <ac:spMkLst>
            <pc:docMk/>
            <pc:sldMk cId="2564432753" sldId="316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6"/>
            <ac:spMk id="5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6"/>
            <ac:spMk id="8" creationId="{00000000-0000-0000-0000-000000000000}"/>
          </ac:spMkLst>
        </pc:sp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2564432753" sldId="316"/>
            <ac:picMk id="4" creationId="{00000000-0000-0000-0000-000000000000}"/>
          </ac:picMkLst>
        </pc:pic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564432753" sldId="316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7:13:04.762" v="148" actId="20577"/>
        <pc:sldMkLst>
          <pc:docMk/>
          <pc:sldMk cId="2564432753" sldId="317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7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7:13:04.762" v="148" actId="20577"/>
          <ac:spMkLst>
            <pc:docMk/>
            <pc:sldMk cId="2564432753" sldId="317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7"/>
            <ac:spMk id="5" creationId="{00000000-0000-0000-0000-000000000000}"/>
          </ac:spMkLst>
        </pc:s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8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13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14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15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16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17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18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19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20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21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22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23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24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25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26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27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7"/>
            <ac:grpSpMk id="28" creationId="{00000000-0000-0000-0000-000000000000}"/>
          </ac:grpSpMkLst>
        </pc:grp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564432753" sldId="317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6:46:34.421" v="15"/>
        <pc:sldMkLst>
          <pc:docMk/>
          <pc:sldMk cId="2564432753" sldId="318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8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8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8"/>
            <ac:spMk id="5" creationId="{00000000-0000-0000-0000-000000000000}"/>
          </ac:spMkLst>
        </pc:sp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564432753" sldId="318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7:05:51.334" v="58" actId="20577"/>
        <pc:sldMkLst>
          <pc:docMk/>
          <pc:sldMk cId="2564432753" sldId="319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9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9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564432753" sldId="319"/>
            <ac:spMk id="5" creationId="{00000000-0000-0000-0000-000000000000}"/>
          </ac:spMkLst>
        </pc:s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8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13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14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15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16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17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18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19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20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21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22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23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24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25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26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27" creationId="{00000000-0000-0000-0000-000000000000}"/>
          </ac:grpSpMkLst>
        </pc:grpChg>
        <pc:grpChg chg="mod">
          <ac:chgData name="Than Quang Khoat" userId="b24b097a-3ba7-4fd8-ad2c-0f2ed537794d" providerId="ADAL" clId="{E912357E-7577-F64F-82AA-F30FBC49B2F3}" dt="2020-02-20T06:46:34.421" v="15"/>
          <ac:grpSpMkLst>
            <pc:docMk/>
            <pc:sldMk cId="2564432753" sldId="319"/>
            <ac:grpSpMk id="28" creationId="{00000000-0000-0000-0000-000000000000}"/>
          </ac:grpSpMkLst>
        </pc:grpChg>
        <pc:graphicFrameChg chg="mod modGraphic">
          <ac:chgData name="Than Quang Khoat" userId="b24b097a-3ba7-4fd8-ad2c-0f2ed537794d" providerId="ADAL" clId="{E912357E-7577-F64F-82AA-F30FBC49B2F3}" dt="2020-02-20T07:05:51.334" v="58" actId="20577"/>
          <ac:graphicFrameMkLst>
            <pc:docMk/>
            <pc:sldMk cId="2564432753" sldId="319"/>
            <ac:graphicFrameMk id="63" creationId="{00000000-0000-0000-0000-000000000000}"/>
          </ac:graphicFrameMkLst>
        </pc:graphicFrame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564432753" sldId="319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6:46:34.421" v="15"/>
        <pc:sldMkLst>
          <pc:docMk/>
          <pc:sldMk cId="1563084008" sldId="320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1563084008" sldId="320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1563084008" sldId="320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1563084008" sldId="320"/>
            <ac:spMk id="5" creationId="{00000000-0000-0000-0000-000000000000}"/>
          </ac:spMkLst>
        </pc:sp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1563084008" sldId="320"/>
            <ac:picMk id="6" creationId="{00000000-0000-0000-0000-000000000000}"/>
          </ac:picMkLst>
        </pc:pic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1563084008" sldId="320"/>
            <ac:picMk id="8" creationId="{00000000-0000-0000-0000-000000000000}"/>
          </ac:picMkLst>
        </pc:pic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1563084008" sldId="320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6:46:34.421" v="15"/>
        <pc:sldMkLst>
          <pc:docMk/>
          <pc:sldMk cId="1506756950" sldId="321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1506756950" sldId="321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1506756950" sldId="321"/>
            <ac:spMk id="5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1506756950" sldId="321"/>
            <ac:spMk id="1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1506756950" sldId="321"/>
            <ac:spMk id="14" creationId="{00000000-0000-0000-0000-000000000000}"/>
          </ac:spMkLst>
        </pc:spChg>
        <pc:graphicFrameChg chg="mod">
          <ac:chgData name="Than Quang Khoat" userId="b24b097a-3ba7-4fd8-ad2c-0f2ed537794d" providerId="ADAL" clId="{E912357E-7577-F64F-82AA-F30FBC49B2F3}" dt="2020-02-20T06:46:34.421" v="15"/>
          <ac:graphicFrameMkLst>
            <pc:docMk/>
            <pc:sldMk cId="1506756950" sldId="321"/>
            <ac:graphicFrameMk id="10" creationId="{00000000-0000-0000-0000-000000000000}"/>
          </ac:graphicFrameMkLst>
        </pc:graphicFrame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1506756950" sldId="321"/>
            <ac:picMk id="11" creationId="{00000000-0000-0000-0000-000000000000}"/>
          </ac:picMkLst>
        </pc:pic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1506756950" sldId="321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6:46:34.421" v="15"/>
        <pc:sldMkLst>
          <pc:docMk/>
          <pc:sldMk cId="131814896" sldId="322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131814896" sldId="322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131814896" sldId="322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131814896" sldId="322"/>
            <ac:spMk id="5" creationId="{00000000-0000-0000-0000-000000000000}"/>
          </ac:spMkLst>
        </pc:sp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131814896" sldId="322"/>
            <ac:cxnSpMk id="7" creationId="{00000000-0000-0000-0000-000000000000}"/>
          </ac:cxnSpMkLst>
        </pc:cxnChg>
      </pc:sldChg>
      <pc:sldChg chg="addSp delSp modSp delAnim modAnim">
        <pc:chgData name="Than Quang Khoat" userId="b24b097a-3ba7-4fd8-ad2c-0f2ed537794d" providerId="ADAL" clId="{E912357E-7577-F64F-82AA-F30FBC49B2F3}" dt="2020-03-01T09:27:05.978" v="1464" actId="14100"/>
        <pc:sldMkLst>
          <pc:docMk/>
          <pc:sldMk cId="4091360626" sldId="324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4091360626" sldId="324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3-01T09:26:57.691" v="1463" actId="255"/>
          <ac:spMkLst>
            <pc:docMk/>
            <pc:sldMk cId="4091360626" sldId="324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4091360626" sldId="324"/>
            <ac:spMk id="5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4091360626" sldId="324"/>
            <ac:spMk id="11" creationId="{00000000-0000-0000-0000-000000000000}"/>
          </ac:spMkLst>
        </pc:sp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4091360626" sldId="324"/>
            <ac:picMk id="8" creationId="{00000000-0000-0000-0000-000000000000}"/>
          </ac:picMkLst>
        </pc:picChg>
        <pc:picChg chg="del mod">
          <ac:chgData name="Than Quang Khoat" userId="b24b097a-3ba7-4fd8-ad2c-0f2ed537794d" providerId="ADAL" clId="{E912357E-7577-F64F-82AA-F30FBC49B2F3}" dt="2020-03-01T09:26:39.946" v="1462" actId="478"/>
          <ac:picMkLst>
            <pc:docMk/>
            <pc:sldMk cId="4091360626" sldId="324"/>
            <ac:picMk id="10" creationId="{00000000-0000-0000-0000-000000000000}"/>
          </ac:picMkLst>
        </pc:picChg>
        <pc:picChg chg="add mod">
          <ac:chgData name="Than Quang Khoat" userId="b24b097a-3ba7-4fd8-ad2c-0f2ed537794d" providerId="ADAL" clId="{E912357E-7577-F64F-82AA-F30FBC49B2F3}" dt="2020-03-01T09:27:05.978" v="1464" actId="14100"/>
          <ac:picMkLst>
            <pc:docMk/>
            <pc:sldMk cId="4091360626" sldId="324"/>
            <ac:picMk id="12" creationId="{B20345D1-F250-6146-8513-D364E358A60B}"/>
          </ac:picMkLst>
        </pc:pic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4091360626" sldId="324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8:23:12.302" v="492" actId="20577"/>
        <pc:sldMkLst>
          <pc:docMk/>
          <pc:sldMk cId="2484773697" sldId="325"/>
        </pc:sldMkLst>
        <pc:spChg chg="mod">
          <ac:chgData name="Than Quang Khoat" userId="b24b097a-3ba7-4fd8-ad2c-0f2ed537794d" providerId="ADAL" clId="{E912357E-7577-F64F-82AA-F30FBC49B2F3}" dt="2020-02-20T08:23:12.302" v="492" actId="20577"/>
          <ac:spMkLst>
            <pc:docMk/>
            <pc:sldMk cId="2484773697" sldId="325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484773697" sldId="325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2484773697" sldId="325"/>
            <ac:spMk id="5" creationId="{00000000-0000-0000-0000-000000000000}"/>
          </ac:spMkLst>
        </pc:sp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2484773697" sldId="325"/>
            <ac:picMk id="4" creationId="{00000000-0000-0000-0000-000000000000}"/>
          </ac:picMkLst>
        </pc:pic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2484773697" sldId="325"/>
            <ac:cxnSpMk id="7" creationId="{00000000-0000-0000-0000-000000000000}"/>
          </ac:cxnSpMkLst>
        </pc:cxnChg>
      </pc:sldChg>
      <pc:sldChg chg="modSp">
        <pc:chgData name="Than Quang Khoat" userId="b24b097a-3ba7-4fd8-ad2c-0f2ed537794d" providerId="ADAL" clId="{E912357E-7577-F64F-82AA-F30FBC49B2F3}" dt="2020-02-20T08:23:16.294" v="494" actId="20577"/>
        <pc:sldMkLst>
          <pc:docMk/>
          <pc:sldMk cId="378467568" sldId="326"/>
        </pc:sldMkLst>
        <pc:spChg chg="mod">
          <ac:chgData name="Than Quang Khoat" userId="b24b097a-3ba7-4fd8-ad2c-0f2ed537794d" providerId="ADAL" clId="{E912357E-7577-F64F-82AA-F30FBC49B2F3}" dt="2020-02-20T08:23:16.294" v="494" actId="20577"/>
          <ac:spMkLst>
            <pc:docMk/>
            <pc:sldMk cId="378467568" sldId="326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378467568" sldId="326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378467568" sldId="326"/>
            <ac:spMk id="5" creationId="{00000000-0000-0000-0000-000000000000}"/>
          </ac:spMkLst>
        </pc:sp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378467568" sldId="326"/>
            <ac:picMk id="8" creationId="{00000000-0000-0000-0000-000000000000}"/>
          </ac:picMkLst>
        </pc:picChg>
        <pc:picChg chg="mod">
          <ac:chgData name="Than Quang Khoat" userId="b24b097a-3ba7-4fd8-ad2c-0f2ed537794d" providerId="ADAL" clId="{E912357E-7577-F64F-82AA-F30FBC49B2F3}" dt="2020-02-20T06:46:34.421" v="15"/>
          <ac:picMkLst>
            <pc:docMk/>
            <pc:sldMk cId="378467568" sldId="326"/>
            <ac:picMk id="10" creationId="{00000000-0000-0000-0000-000000000000}"/>
          </ac:picMkLst>
        </pc:pic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378467568" sldId="326"/>
            <ac:cxnSpMk id="7" creationId="{00000000-0000-0000-0000-000000000000}"/>
          </ac:cxnSpMkLst>
        </pc:cxnChg>
      </pc:sldChg>
      <pc:sldChg chg="addSp delSp modSp add delAnim modAnim">
        <pc:chgData name="Than Quang Khoat" userId="b24b097a-3ba7-4fd8-ad2c-0f2ed537794d" providerId="ADAL" clId="{E912357E-7577-F64F-82AA-F30FBC49B2F3}" dt="2020-03-01T09:29:26.971" v="1503" actId="20577"/>
        <pc:sldMkLst>
          <pc:docMk/>
          <pc:sldMk cId="3590298075" sldId="327"/>
        </pc:sldMkLst>
        <pc:spChg chg="mod">
          <ac:chgData name="Than Quang Khoat" userId="b24b097a-3ba7-4fd8-ad2c-0f2ed537794d" providerId="ADAL" clId="{E912357E-7577-F64F-82AA-F30FBC49B2F3}" dt="2020-02-20T08:08:52.552" v="168" actId="20577"/>
          <ac:spMkLst>
            <pc:docMk/>
            <pc:sldMk cId="3590298075" sldId="327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3-01T09:29:26.971" v="1503" actId="20577"/>
          <ac:spMkLst>
            <pc:docMk/>
            <pc:sldMk cId="3590298075" sldId="327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8:17:56.307" v="371" actId="1076"/>
          <ac:spMkLst>
            <pc:docMk/>
            <pc:sldMk cId="3590298075" sldId="327"/>
            <ac:spMk id="11" creationId="{00000000-0000-0000-0000-000000000000}"/>
          </ac:spMkLst>
        </pc:spChg>
        <pc:picChg chg="del">
          <ac:chgData name="Than Quang Khoat" userId="b24b097a-3ba7-4fd8-ad2c-0f2ed537794d" providerId="ADAL" clId="{E912357E-7577-F64F-82AA-F30FBC49B2F3}" dt="2020-02-20T08:16:07.355" v="363" actId="478"/>
          <ac:picMkLst>
            <pc:docMk/>
            <pc:sldMk cId="3590298075" sldId="327"/>
            <ac:picMk id="8" creationId="{00000000-0000-0000-0000-000000000000}"/>
          </ac:picMkLst>
        </pc:picChg>
        <pc:picChg chg="del">
          <ac:chgData name="Than Quang Khoat" userId="b24b097a-3ba7-4fd8-ad2c-0f2ed537794d" providerId="ADAL" clId="{E912357E-7577-F64F-82AA-F30FBC49B2F3}" dt="2020-02-20T08:09:41.394" v="219" actId="478"/>
          <ac:picMkLst>
            <pc:docMk/>
            <pc:sldMk cId="3590298075" sldId="327"/>
            <ac:picMk id="10" creationId="{00000000-0000-0000-0000-000000000000}"/>
          </ac:picMkLst>
        </pc:picChg>
        <pc:picChg chg="add del mod">
          <ac:chgData name="Than Quang Khoat" userId="b24b097a-3ba7-4fd8-ad2c-0f2ed537794d" providerId="ADAL" clId="{E912357E-7577-F64F-82AA-F30FBC49B2F3}" dt="2020-03-01T09:25:33.081" v="1458"/>
          <ac:picMkLst>
            <pc:docMk/>
            <pc:sldMk cId="3590298075" sldId="327"/>
            <ac:picMk id="12" creationId="{A5159A5B-B25D-004A-98C4-CE68ACA0742B}"/>
          </ac:picMkLst>
        </pc:picChg>
      </pc:sldChg>
      <pc:sldChg chg="addSp delSp modSp add delAnim modAnim">
        <pc:chgData name="Than Quang Khoat" userId="b24b097a-3ba7-4fd8-ad2c-0f2ed537794d" providerId="ADAL" clId="{E912357E-7577-F64F-82AA-F30FBC49B2F3}" dt="2020-02-20T09:54:25.791" v="1455"/>
        <pc:sldMkLst>
          <pc:docMk/>
          <pc:sldMk cId="2803057583" sldId="328"/>
        </pc:sldMkLst>
        <pc:spChg chg="mod">
          <ac:chgData name="Than Quang Khoat" userId="b24b097a-3ba7-4fd8-ad2c-0f2ed537794d" providerId="ADAL" clId="{E912357E-7577-F64F-82AA-F30FBC49B2F3}" dt="2020-02-20T08:23:44.005" v="505" actId="20577"/>
          <ac:spMkLst>
            <pc:docMk/>
            <pc:sldMk cId="2803057583" sldId="328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9:54:11.091" v="1453" actId="27636"/>
          <ac:spMkLst>
            <pc:docMk/>
            <pc:sldMk cId="2803057583" sldId="328"/>
            <ac:spMk id="3" creationId="{00000000-0000-0000-0000-000000000000}"/>
          </ac:spMkLst>
        </pc:spChg>
        <pc:spChg chg="add mod">
          <ac:chgData name="Than Quang Khoat" userId="b24b097a-3ba7-4fd8-ad2c-0f2ed537794d" providerId="ADAL" clId="{E912357E-7577-F64F-82AA-F30FBC49B2F3}" dt="2020-02-20T09:51:44.672" v="1309" actId="1076"/>
          <ac:spMkLst>
            <pc:docMk/>
            <pc:sldMk cId="2803057583" sldId="328"/>
            <ac:spMk id="10" creationId="{234CCCFB-0E8A-F14C-933A-2DE7B937B50E}"/>
          </ac:spMkLst>
        </pc:spChg>
        <pc:spChg chg="mod">
          <ac:chgData name="Than Quang Khoat" userId="b24b097a-3ba7-4fd8-ad2c-0f2ed537794d" providerId="ADAL" clId="{E912357E-7577-F64F-82AA-F30FBC49B2F3}" dt="2020-02-20T09:51:22.862" v="1308" actId="1035"/>
          <ac:spMkLst>
            <pc:docMk/>
            <pc:sldMk cId="2803057583" sldId="328"/>
            <ac:spMk id="11" creationId="{00000000-0000-0000-0000-000000000000}"/>
          </ac:spMkLst>
        </pc:spChg>
        <pc:picChg chg="del">
          <ac:chgData name="Than Quang Khoat" userId="b24b097a-3ba7-4fd8-ad2c-0f2ed537794d" providerId="ADAL" clId="{E912357E-7577-F64F-82AA-F30FBC49B2F3}" dt="2020-02-20T08:24:55.105" v="584" actId="478"/>
          <ac:picMkLst>
            <pc:docMk/>
            <pc:sldMk cId="2803057583" sldId="328"/>
            <ac:picMk id="12" creationId="{A5159A5B-B25D-004A-98C4-CE68ACA0742B}"/>
          </ac:picMkLst>
        </pc:picChg>
      </pc:sldChg>
      <pc:sldChg chg="addSp modSp add modAnim">
        <pc:chgData name="Than Quang Khoat" userId="b24b097a-3ba7-4fd8-ad2c-0f2ed537794d" providerId="ADAL" clId="{E912357E-7577-F64F-82AA-F30FBC49B2F3}" dt="2020-02-20T09:47:37.204" v="1244"/>
        <pc:sldMkLst>
          <pc:docMk/>
          <pc:sldMk cId="923469345" sldId="329"/>
        </pc:sldMkLst>
        <pc:spChg chg="mod">
          <ac:chgData name="Than Quang Khoat" userId="b24b097a-3ba7-4fd8-ad2c-0f2ed537794d" providerId="ADAL" clId="{E912357E-7577-F64F-82AA-F30FBC49B2F3}" dt="2020-02-20T08:47:00.339" v="968" actId="20577"/>
          <ac:spMkLst>
            <pc:docMk/>
            <pc:sldMk cId="923469345" sldId="329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9:02:24.972" v="1045" actId="20577"/>
          <ac:spMkLst>
            <pc:docMk/>
            <pc:sldMk cId="923469345" sldId="329"/>
            <ac:spMk id="3" creationId="{00000000-0000-0000-0000-000000000000}"/>
          </ac:spMkLst>
        </pc:spChg>
        <pc:spChg chg="add mod">
          <ac:chgData name="Than Quang Khoat" userId="b24b097a-3ba7-4fd8-ad2c-0f2ed537794d" providerId="ADAL" clId="{E912357E-7577-F64F-82AA-F30FBC49B2F3}" dt="2020-02-20T08:36:54.730" v="755" actId="14100"/>
          <ac:spMkLst>
            <pc:docMk/>
            <pc:sldMk cId="923469345" sldId="329"/>
            <ac:spMk id="6" creationId="{71B849A4-BC70-4D43-8CF1-8DFB79E83486}"/>
          </ac:spMkLst>
        </pc:spChg>
        <pc:picChg chg="add mod modCrop">
          <ac:chgData name="Than Quang Khoat" userId="b24b097a-3ba7-4fd8-ad2c-0f2ed537794d" providerId="ADAL" clId="{E912357E-7577-F64F-82AA-F30FBC49B2F3}" dt="2020-02-20T09:01:59.646" v="1043" actId="1076"/>
          <ac:picMkLst>
            <pc:docMk/>
            <pc:sldMk cId="923469345" sldId="329"/>
            <ac:picMk id="4" creationId="{BC34EAFD-72EA-174B-AC6D-860EB66F1C1F}"/>
          </ac:picMkLst>
        </pc:picChg>
      </pc:sldChg>
      <pc:sldChg chg="addSp modSp add modAnim">
        <pc:chgData name="Than Quang Khoat" userId="b24b097a-3ba7-4fd8-ad2c-0f2ed537794d" providerId="ADAL" clId="{E912357E-7577-F64F-82AA-F30FBC49B2F3}" dt="2020-02-20T09:50:02.218" v="1298" actId="20577"/>
        <pc:sldMkLst>
          <pc:docMk/>
          <pc:sldMk cId="2515672692" sldId="330"/>
        </pc:sldMkLst>
        <pc:spChg chg="mod">
          <ac:chgData name="Than Quang Khoat" userId="b24b097a-3ba7-4fd8-ad2c-0f2ed537794d" providerId="ADAL" clId="{E912357E-7577-F64F-82AA-F30FBC49B2F3}" dt="2020-02-20T09:13:14.851" v="1163" actId="20577"/>
          <ac:spMkLst>
            <pc:docMk/>
            <pc:sldMk cId="2515672692" sldId="330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9:50:02.218" v="1298" actId="20577"/>
          <ac:spMkLst>
            <pc:docMk/>
            <pc:sldMk cId="2515672692" sldId="330"/>
            <ac:spMk id="3" creationId="{00000000-0000-0000-0000-000000000000}"/>
          </ac:spMkLst>
        </pc:spChg>
        <pc:spChg chg="add mod">
          <ac:chgData name="Than Quang Khoat" userId="b24b097a-3ba7-4fd8-ad2c-0f2ed537794d" providerId="ADAL" clId="{E912357E-7577-F64F-82AA-F30FBC49B2F3}" dt="2020-02-20T09:16:32.729" v="1239" actId="122"/>
          <ac:spMkLst>
            <pc:docMk/>
            <pc:sldMk cId="2515672692" sldId="330"/>
            <ac:spMk id="4" creationId="{1E9FA0DE-4772-D244-9B37-D563B9D398B3}"/>
          </ac:spMkLst>
        </pc:spChg>
        <pc:graphicFrameChg chg="mod modGraphic">
          <ac:chgData name="Than Quang Khoat" userId="b24b097a-3ba7-4fd8-ad2c-0f2ed537794d" providerId="ADAL" clId="{E912357E-7577-F64F-82AA-F30FBC49B2F3}" dt="2020-02-20T09:13:50.484" v="1164" actId="1076"/>
          <ac:graphicFrameMkLst>
            <pc:docMk/>
            <pc:sldMk cId="2515672692" sldId="330"/>
            <ac:graphicFrameMk id="8" creationId="{00000000-0000-0000-0000-000000000000}"/>
          </ac:graphicFrameMkLst>
        </pc:graphicFrameChg>
      </pc:sldChg>
      <pc:sldChg chg="modSp add del">
        <pc:chgData name="Than Quang Khoat" userId="b24b097a-3ba7-4fd8-ad2c-0f2ed537794d" providerId="ADAL" clId="{E912357E-7577-F64F-82AA-F30FBC49B2F3}" dt="2020-02-20T06:51:07.246" v="55" actId="2696"/>
        <pc:sldMkLst>
          <pc:docMk/>
          <pc:sldMk cId="4198575604" sldId="342"/>
        </pc:sld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4198575604" sldId="342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4198575604" sldId="342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k cId="4198575604" sldId="342"/>
            <ac:spMk id="5" creationId="{00000000-0000-0000-0000-000000000000}"/>
          </ac:spMkLst>
        </pc:spChg>
        <pc:cxnChg chg="mod">
          <ac:chgData name="Than Quang Khoat" userId="b24b097a-3ba7-4fd8-ad2c-0f2ed537794d" providerId="ADAL" clId="{E912357E-7577-F64F-82AA-F30FBC49B2F3}" dt="2020-02-20T06:46:34.421" v="15"/>
          <ac:cxnSpMkLst>
            <pc:docMk/>
            <pc:sldMk cId="4198575604" sldId="342"/>
            <ac:cxnSpMk id="7" creationId="{00000000-0000-0000-0000-000000000000}"/>
          </ac:cxnSpMkLst>
        </pc:cxnChg>
      </pc:sldChg>
      <pc:sldChg chg="add del">
        <pc:chgData name="Than Quang Khoat" userId="b24b097a-3ba7-4fd8-ad2c-0f2ed537794d" providerId="ADAL" clId="{E912357E-7577-F64F-82AA-F30FBC49B2F3}" dt="2020-02-20T06:43:13.082" v="9"/>
        <pc:sldMkLst>
          <pc:docMk/>
          <pc:sldMk cId="2360269205" sldId="343"/>
        </pc:sldMkLst>
      </pc:sldChg>
      <pc:sldChg chg="add del">
        <pc:chgData name="Than Quang Khoat" userId="b24b097a-3ba7-4fd8-ad2c-0f2ed537794d" providerId="ADAL" clId="{E912357E-7577-F64F-82AA-F30FBC49B2F3}" dt="2020-02-20T06:42:58.932" v="7"/>
        <pc:sldMkLst>
          <pc:docMk/>
          <pc:sldMk cId="3267407841" sldId="343"/>
        </pc:sldMkLst>
      </pc:sldChg>
      <pc:sldChg chg="add del">
        <pc:chgData name="Than Quang Khoat" userId="b24b097a-3ba7-4fd8-ad2c-0f2ed537794d" providerId="ADAL" clId="{E912357E-7577-F64F-82AA-F30FBC49B2F3}" dt="2020-02-20T06:46:31.350" v="14"/>
        <pc:sldMkLst>
          <pc:docMk/>
          <pc:sldMk cId="3316675692" sldId="343"/>
        </pc:sldMkLst>
      </pc:sldChg>
      <pc:sldChg chg="add del">
        <pc:chgData name="Than Quang Khoat" userId="b24b097a-3ba7-4fd8-ad2c-0f2ed537794d" providerId="ADAL" clId="{E912357E-7577-F64F-82AA-F30FBC49B2F3}" dt="2020-02-20T06:43:13.082" v="9"/>
        <pc:sldMkLst>
          <pc:docMk/>
          <pc:sldMk cId="726772321" sldId="344"/>
        </pc:sldMkLst>
      </pc:sldChg>
      <pc:sldChg chg="add del">
        <pc:chgData name="Than Quang Khoat" userId="b24b097a-3ba7-4fd8-ad2c-0f2ed537794d" providerId="ADAL" clId="{E912357E-7577-F64F-82AA-F30FBC49B2F3}" dt="2020-02-20T06:42:58.932" v="7"/>
        <pc:sldMkLst>
          <pc:docMk/>
          <pc:sldMk cId="2075154480" sldId="344"/>
        </pc:sldMkLst>
      </pc:sldChg>
      <pc:sldMasterChg chg="modSp modSldLayout">
        <pc:chgData name="Than Quang Khoat" userId="b24b097a-3ba7-4fd8-ad2c-0f2ed537794d" providerId="ADAL" clId="{E912357E-7577-F64F-82AA-F30FBC49B2F3}" dt="2020-02-20T06:46:34.421" v="15"/>
        <pc:sldMasterMkLst>
          <pc:docMk/>
          <pc:sldMasterMk cId="0" sldId="2147483808"/>
        </pc:sldMasterMkLst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asterMk cId="0" sldId="2147483808"/>
            <ac:spMk id="2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asterMk cId="0" sldId="2147483808"/>
            <ac:spMk id="3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asterMk cId="0" sldId="2147483808"/>
            <ac:spMk id="4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asterMk cId="0" sldId="2147483808"/>
            <ac:spMk id="5" creationId="{00000000-0000-0000-0000-000000000000}"/>
          </ac:spMkLst>
        </pc:spChg>
        <pc:spChg chg="mod">
          <ac:chgData name="Than Quang Khoat" userId="b24b097a-3ba7-4fd8-ad2c-0f2ed537794d" providerId="ADAL" clId="{E912357E-7577-F64F-82AA-F30FBC49B2F3}" dt="2020-02-20T06:46:34.421" v="15"/>
          <ac:spMkLst>
            <pc:docMk/>
            <pc:sldMasterMk cId="0" sldId="2147483808"/>
            <ac:spMk id="6" creationId="{00000000-0000-0000-0000-000000000000}"/>
          </ac:spMkLst>
        </pc:sp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09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09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09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09"/>
              <ac:spMk id="4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09"/>
              <ac:spMk id="5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09"/>
              <ac:spMk id="6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09"/>
              <ac:spMk id="7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09"/>
              <ac:spMk id="8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10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0"/>
              <ac:spMk id="4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0"/>
              <ac:spMk id="7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11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1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1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1"/>
              <ac:spMk id="4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1"/>
              <ac:spMk id="5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1"/>
              <ac:spMk id="6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1"/>
              <ac:spMk id="7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1"/>
              <ac:spMk id="9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1"/>
              <ac:spMk id="10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12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2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2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2"/>
              <ac:spMk id="4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2"/>
              <ac:spMk id="5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2"/>
              <ac:spMk id="6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2"/>
              <ac:spMk id="7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2"/>
              <ac:spMk id="9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13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3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3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3"/>
              <ac:spMk id="4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3"/>
              <ac:spMk id="5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3"/>
              <ac:spMk id="7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14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4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4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4"/>
              <ac:spMk id="6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4"/>
              <ac:spMk id="7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4"/>
              <ac:spMk id="9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15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5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5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5"/>
              <ac:spMk id="4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5"/>
              <ac:spMk id="8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16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6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6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6"/>
              <ac:spMk id="4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6"/>
              <ac:spMk id="5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6"/>
              <ac:spMk id="6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6"/>
              <ac:spMk id="10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17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7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7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7"/>
              <ac:spMk id="8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7"/>
              <ac:spMk id="9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18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8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8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8"/>
              <ac:spMk id="8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8"/>
              <ac:spMk id="9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8"/>
              <ac:spMk id="10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19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9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9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9"/>
              <ac:spMk id="8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9"/>
              <ac:spMk id="9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9"/>
              <ac:spMk id="11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19"/>
              <ac:spMk id="12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20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0"/>
              <ac:spMk id="6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21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1"/>
              <ac:spMk id="5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22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2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2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2"/>
              <ac:spMk id="4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2"/>
              <ac:spMk id="8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23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3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3"/>
              <ac:spMk id="4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3"/>
              <ac:spMk id="5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3"/>
              <ac:spMk id="6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3"/>
              <ac:spMk id="8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3"/>
              <ac:spMk id="10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24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4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4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4"/>
              <ac:spMk id="4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4"/>
              <ac:spMk id="8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25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5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5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5"/>
              <ac:spMk id="4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5"/>
              <ac:spMk id="8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5"/>
              <ac:spMk id="10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5"/>
              <ac:spMk id="11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5"/>
              <ac:spMk id="12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26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6"/>
              <ac:spMk id="7" creationId="{00000000-0000-0000-0000-000000000000}"/>
            </ac:spMkLst>
          </pc:spChg>
        </pc:sldLayoutChg>
        <pc:sldLayoutChg chg="modSp">
          <pc:chgData name="Than Quang Khoat" userId="b24b097a-3ba7-4fd8-ad2c-0f2ed537794d" providerId="ADAL" clId="{E912357E-7577-F64F-82AA-F30FBC49B2F3}" dt="2020-02-20T06:46:34.421" v="15"/>
          <pc:sldLayoutMkLst>
            <pc:docMk/>
            <pc:sldMasterMk cId="0" sldId="2147483808"/>
            <pc:sldLayoutMk cId="0" sldId="2147483827"/>
          </pc:sldLayoutMkLst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7"/>
              <ac:spMk id="2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7"/>
              <ac:spMk id="3" creationId="{00000000-0000-0000-0000-000000000000}"/>
            </ac:spMkLst>
          </pc:spChg>
          <pc:spChg chg="mod">
            <ac:chgData name="Than Quang Khoat" userId="b24b097a-3ba7-4fd8-ad2c-0f2ed537794d" providerId="ADAL" clId="{E912357E-7577-F64F-82AA-F30FBC49B2F3}" dt="2020-02-20T06:46:34.421" v="15"/>
            <ac:spMkLst>
              <pc:docMk/>
              <pc:sldMasterMk cId="0" sldId="2147483808"/>
              <pc:sldLayoutMk cId="0" sldId="2147483827"/>
              <ac:spMk id="7" creationId="{00000000-0000-0000-0000-000000000000}"/>
            </ac:spMkLst>
          </pc:spChg>
        </pc:sldLayoutChg>
      </pc:sldMasterChg>
    </pc:docChg>
  </pc:docChgLst>
  <pc:docChgLst>
    <pc:chgData name="Than Quang Khoat" userId="b24b097a-3ba7-4fd8-ad2c-0f2ed537794d" providerId="ADAL" clId="{3C4C110C-DBA1-1340-998C-1E9C11C44996}"/>
    <pc:docChg chg="custSel modSld">
      <pc:chgData name="Than Quang Khoat" userId="b24b097a-3ba7-4fd8-ad2c-0f2ed537794d" providerId="ADAL" clId="{3C4C110C-DBA1-1340-998C-1E9C11C44996}" dt="2020-10-01T15:15:53.918" v="263" actId="207"/>
      <pc:docMkLst>
        <pc:docMk/>
      </pc:docMkLst>
      <pc:sldChg chg="delSp mod">
        <pc:chgData name="Than Quang Khoat" userId="b24b097a-3ba7-4fd8-ad2c-0f2ed537794d" providerId="ADAL" clId="{3C4C110C-DBA1-1340-998C-1E9C11C44996}" dt="2020-09-20T14:50:11.300" v="0" actId="478"/>
        <pc:sldMkLst>
          <pc:docMk/>
          <pc:sldMk cId="2018745777" sldId="309"/>
        </pc:sldMkLst>
        <pc:picChg chg="del">
          <ac:chgData name="Than Quang Khoat" userId="b24b097a-3ba7-4fd8-ad2c-0f2ed537794d" providerId="ADAL" clId="{3C4C110C-DBA1-1340-998C-1E9C11C44996}" dt="2020-09-20T14:50:11.300" v="0" actId="478"/>
          <ac:picMkLst>
            <pc:docMk/>
            <pc:sldMk cId="2018745777" sldId="309"/>
            <ac:picMk id="7" creationId="{DFEEE924-52CE-6F4C-B5A3-F44C2DE94BFC}"/>
          </ac:picMkLst>
        </pc:picChg>
      </pc:sldChg>
      <pc:sldChg chg="modSp mod">
        <pc:chgData name="Than Quang Khoat" userId="b24b097a-3ba7-4fd8-ad2c-0f2ed537794d" providerId="ADAL" clId="{3C4C110C-DBA1-1340-998C-1E9C11C44996}" dt="2020-10-01T15:15:02.513" v="262" actId="1036"/>
        <pc:sldMkLst>
          <pc:docMk/>
          <pc:sldMk cId="2564432753" sldId="314"/>
        </pc:sldMkLst>
        <pc:spChg chg="mod">
          <ac:chgData name="Than Quang Khoat" userId="b24b097a-3ba7-4fd8-ad2c-0f2ed537794d" providerId="ADAL" clId="{3C4C110C-DBA1-1340-998C-1E9C11C44996}" dt="2020-09-20T15:09:41.963" v="251" actId="27636"/>
          <ac:spMkLst>
            <pc:docMk/>
            <pc:sldMk cId="2564432753" sldId="314"/>
            <ac:spMk id="3" creationId="{00000000-0000-0000-0000-000000000000}"/>
          </ac:spMkLst>
        </pc:spChg>
        <pc:picChg chg="mod">
          <ac:chgData name="Than Quang Khoat" userId="b24b097a-3ba7-4fd8-ad2c-0f2ed537794d" providerId="ADAL" clId="{3C4C110C-DBA1-1340-998C-1E9C11C44996}" dt="2020-10-01T15:15:02.513" v="262" actId="1036"/>
          <ac:picMkLst>
            <pc:docMk/>
            <pc:sldMk cId="2564432753" sldId="314"/>
            <ac:picMk id="6" creationId="{00000000-0000-0000-0000-000000000000}"/>
          </ac:picMkLst>
        </pc:picChg>
      </pc:sldChg>
      <pc:sldChg chg="modSp mod modAnim">
        <pc:chgData name="Than Quang Khoat" userId="b24b097a-3ba7-4fd8-ad2c-0f2ed537794d" providerId="ADAL" clId="{3C4C110C-DBA1-1340-998C-1E9C11C44996}" dt="2020-10-01T15:13:31.322" v="259"/>
        <pc:sldMkLst>
          <pc:docMk/>
          <pc:sldMk cId="2564432753" sldId="315"/>
        </pc:sldMkLst>
        <pc:spChg chg="mod">
          <ac:chgData name="Than Quang Khoat" userId="b24b097a-3ba7-4fd8-ad2c-0f2ed537794d" providerId="ADAL" clId="{3C4C110C-DBA1-1340-998C-1E9C11C44996}" dt="2020-10-01T15:13:00.005" v="257" actId="207"/>
          <ac:spMkLst>
            <pc:docMk/>
            <pc:sldMk cId="2564432753" sldId="315"/>
            <ac:spMk id="3" creationId="{00000000-0000-0000-0000-000000000000}"/>
          </ac:spMkLst>
        </pc:spChg>
      </pc:sldChg>
      <pc:sldChg chg="modSp">
        <pc:chgData name="Than Quang Khoat" userId="b24b097a-3ba7-4fd8-ad2c-0f2ed537794d" providerId="ADAL" clId="{3C4C110C-DBA1-1340-998C-1E9C11C44996}" dt="2020-09-20T15:06:00.701" v="133" actId="114"/>
        <pc:sldMkLst>
          <pc:docMk/>
          <pc:sldMk cId="2564432753" sldId="316"/>
        </pc:sldMkLst>
        <pc:spChg chg="mod">
          <ac:chgData name="Than Quang Khoat" userId="b24b097a-3ba7-4fd8-ad2c-0f2ed537794d" providerId="ADAL" clId="{3C4C110C-DBA1-1340-998C-1E9C11C44996}" dt="2020-09-20T15:06:00.701" v="133" actId="114"/>
          <ac:spMkLst>
            <pc:docMk/>
            <pc:sldMk cId="2564432753" sldId="316"/>
            <ac:spMk id="3" creationId="{00000000-0000-0000-0000-000000000000}"/>
          </ac:spMkLst>
        </pc:spChg>
      </pc:sldChg>
      <pc:sldChg chg="modSp">
        <pc:chgData name="Than Quang Khoat" userId="b24b097a-3ba7-4fd8-ad2c-0f2ed537794d" providerId="ADAL" clId="{3C4C110C-DBA1-1340-998C-1E9C11C44996}" dt="2020-09-20T14:55:09.148" v="14" actId="20577"/>
        <pc:sldMkLst>
          <pc:docMk/>
          <pc:sldMk cId="2564432753" sldId="317"/>
        </pc:sldMkLst>
        <pc:spChg chg="mod">
          <ac:chgData name="Than Quang Khoat" userId="b24b097a-3ba7-4fd8-ad2c-0f2ed537794d" providerId="ADAL" clId="{3C4C110C-DBA1-1340-998C-1E9C11C44996}" dt="2020-09-20T14:55:09.148" v="14" actId="20577"/>
          <ac:spMkLst>
            <pc:docMk/>
            <pc:sldMk cId="2564432753" sldId="317"/>
            <ac:spMk id="3" creationId="{00000000-0000-0000-0000-000000000000}"/>
          </ac:spMkLst>
        </pc:spChg>
      </pc:sldChg>
      <pc:sldChg chg="modSp">
        <pc:chgData name="Than Quang Khoat" userId="b24b097a-3ba7-4fd8-ad2c-0f2ed537794d" providerId="ADAL" clId="{3C4C110C-DBA1-1340-998C-1E9C11C44996}" dt="2020-09-20T14:53:12.315" v="4" actId="20577"/>
        <pc:sldMkLst>
          <pc:docMk/>
          <pc:sldMk cId="2564432753" sldId="318"/>
        </pc:sldMkLst>
        <pc:spChg chg="mod">
          <ac:chgData name="Than Quang Khoat" userId="b24b097a-3ba7-4fd8-ad2c-0f2ed537794d" providerId="ADAL" clId="{3C4C110C-DBA1-1340-998C-1E9C11C44996}" dt="2020-09-20T14:53:12.315" v="4" actId="20577"/>
          <ac:spMkLst>
            <pc:docMk/>
            <pc:sldMk cId="2564432753" sldId="318"/>
            <ac:spMk id="3" creationId="{00000000-0000-0000-0000-000000000000}"/>
          </ac:spMkLst>
        </pc:spChg>
      </pc:sldChg>
      <pc:sldChg chg="modSp">
        <pc:chgData name="Than Quang Khoat" userId="b24b097a-3ba7-4fd8-ad2c-0f2ed537794d" providerId="ADAL" clId="{3C4C110C-DBA1-1340-998C-1E9C11C44996}" dt="2020-10-01T15:15:53.918" v="263" actId="207"/>
        <pc:sldMkLst>
          <pc:docMk/>
          <pc:sldMk cId="131814896" sldId="322"/>
        </pc:sldMkLst>
        <pc:spChg chg="mod">
          <ac:chgData name="Than Quang Khoat" userId="b24b097a-3ba7-4fd8-ad2c-0f2ed537794d" providerId="ADAL" clId="{3C4C110C-DBA1-1340-998C-1E9C11C44996}" dt="2020-10-01T15:15:53.918" v="263" actId="207"/>
          <ac:spMkLst>
            <pc:docMk/>
            <pc:sldMk cId="131814896" sldId="322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8FD921-77B7-B645-8B89-5584F44BADCE}" type="datetime1">
              <a:t>6/24/22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59CBC-0F83-9540-8DEC-2BF5F6879A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41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tiff>
</file>

<file path=ppt/media/image15.png>
</file>

<file path=ppt/media/image2.png>
</file>

<file path=ppt/media/image3.png>
</file>

<file path=ppt/media/image4.png>
</file>

<file path=ppt/media/image8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</a:lstStyle>
          <a:p>
            <a:fld id="{527BFC2B-4EC7-564E-B26D-6C4F3A840170}" type="datetime1">
              <a:t>6/24/22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714625" y="514350"/>
            <a:ext cx="371475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</a:lstStyle>
          <a:p>
            <a:fld id="{55A5A28D-BDB6-46FF-A1EF-D3D59E3A7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220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6449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864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603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5680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1944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4350"/>
            <a:ext cx="3714750" cy="2571750"/>
          </a:xfrm>
          <a:noFill/>
          <a:ln w="12700">
            <a:solidFill>
              <a:prstClr val="black"/>
            </a:solidFill>
          </a:ln>
        </p:spPr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A5A28D-BDB6-46FF-A1EF-D3D59E3A726F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452532" y="268288"/>
            <a:ext cx="6141720" cy="39003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8" name="Rectangle 7"/>
          <p:cNvSpPr/>
          <p:nvPr/>
        </p:nvSpPr>
        <p:spPr>
          <a:xfrm>
            <a:off x="291352" y="268291"/>
            <a:ext cx="19812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67100" y="4208929"/>
            <a:ext cx="5913882" cy="1048684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67100" y="5257800"/>
            <a:ext cx="5913882" cy="62179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9650" y="390528"/>
            <a:ext cx="5963412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22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1C5D5AEB-61E2-4C44-866F-5FAE62A71A4E}" type="datetime1"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86912" y="6356353"/>
            <a:ext cx="5131308" cy="365125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44535" y="6356353"/>
            <a:ext cx="74295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827995" y="268288"/>
            <a:ext cx="777912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1" y="914400"/>
            <a:ext cx="8007351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9310" y="2214562"/>
            <a:ext cx="386334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976E-2F9D-8747-919E-D3FCB0D0D085}" type="datetime1">
              <a:t>6/24/22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639310" y="4224973"/>
            <a:ext cx="386334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495300" y="2214563"/>
            <a:ext cx="386334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827995" y="268288"/>
            <a:ext cx="777912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1" y="914400"/>
            <a:ext cx="8007351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9310" y="2214562"/>
            <a:ext cx="386334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2E42D-728F-1044-BC72-E43440A13001}" type="datetime1">
              <a:t>6/24/22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639310" y="4224973"/>
            <a:ext cx="386334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95300" y="2214562"/>
            <a:ext cx="386334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95300" y="4224973"/>
            <a:ext cx="386334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827995" y="268288"/>
            <a:ext cx="777912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57A8-D04D-0042-8354-8CFBB0618D04}" type="datetime1">
              <a:t>6/24/22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827995" y="268288"/>
            <a:ext cx="777912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FE4A6-8F89-E444-8872-2482F3665D93}" type="datetime1">
              <a:t>6/24/22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827995" y="268288"/>
            <a:ext cx="777912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299" y="995082"/>
            <a:ext cx="386334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8890" y="990600"/>
            <a:ext cx="3863340" cy="51355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299" y="2057401"/>
            <a:ext cx="386334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10003-45F2-114D-B8A4-8905A2410B7C}" type="datetime1">
              <a:t>6/24/22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142379" y="268288"/>
            <a:ext cx="4457700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299" y="995082"/>
            <a:ext cx="386334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299" y="2057401"/>
            <a:ext cx="386334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74812" y="6124017"/>
            <a:ext cx="1898650" cy="365125"/>
          </a:xfrm>
        </p:spPr>
        <p:txBody>
          <a:bodyPr/>
          <a:lstStyle>
            <a:lvl1pPr algn="l">
              <a:defRPr/>
            </a:lvl1pPr>
          </a:lstStyle>
          <a:p>
            <a:fld id="{80445213-41A6-F049-BC05-4823E7E90E4B}" type="datetime1">
              <a:t>6/24/22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89380" y="6356353"/>
            <a:ext cx="418577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5156946" y="990600"/>
            <a:ext cx="4437888" cy="56118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818175" y="268288"/>
            <a:ext cx="1776078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020" y="4267200"/>
            <a:ext cx="701675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2364" y="268288"/>
            <a:ext cx="7429500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020" y="4840944"/>
            <a:ext cx="7015030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85A97-3480-9C45-92F1-E6215653449C}" type="datetime1">
              <a:t>6/24/22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4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813429" y="268288"/>
            <a:ext cx="780824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020" y="4267200"/>
            <a:ext cx="701675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2363" y="268288"/>
            <a:ext cx="3257287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020" y="4840944"/>
            <a:ext cx="7015030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6FB7C-107E-6A46-8C94-C16486F61830}" type="datetime1">
              <a:t>6/24/22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>
            <a:off x="3632200" y="268291"/>
            <a:ext cx="5093820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11" name="Picture Placeholder 2"/>
          <p:cNvSpPr>
            <a:spLocks noGrp="1"/>
          </p:cNvSpPr>
          <p:nvPr>
            <p:ph type="pic" idx="14"/>
          </p:nvPr>
        </p:nvSpPr>
        <p:spPr>
          <a:xfrm>
            <a:off x="3632200" y="2131938"/>
            <a:ext cx="2496312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/>
          </p:nvPr>
        </p:nvSpPr>
        <p:spPr>
          <a:xfrm>
            <a:off x="6229708" y="2131938"/>
            <a:ext cx="2496312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813115" y="268288"/>
            <a:ext cx="178308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D87EB-3DB1-D34F-8BCD-19EA493D760E}" type="datetime1">
              <a:t>6/24/22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827995" y="268288"/>
            <a:ext cx="777912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72451" y="1035426"/>
            <a:ext cx="1432486" cy="5090739"/>
          </a:xfrm>
        </p:spPr>
        <p:txBody>
          <a:bodyPr vert="eaVert" anchor="t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1035426"/>
            <a:ext cx="6521450" cy="510978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A958-40BB-7744-8DB4-90D4DF835740}" type="datetime1">
              <a:t>6/24/22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813115" y="268288"/>
            <a:ext cx="178308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3115" y="6356353"/>
            <a:ext cx="1898650" cy="365125"/>
          </a:xfrm>
        </p:spPr>
        <p:txBody>
          <a:bodyPr/>
          <a:lstStyle/>
          <a:p>
            <a:fld id="{B5A42B9B-EC26-A146-A227-ECADBD3E8DE2}" type="datetime1"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452532" y="268288"/>
            <a:ext cx="6141720" cy="2560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67099" y="4171950"/>
            <a:ext cx="5912746" cy="1085850"/>
          </a:xfrm>
        </p:spPr>
        <p:txBody>
          <a:bodyPr>
            <a:normAutofit/>
          </a:bodyPr>
          <a:lstStyle>
            <a:lvl1pPr>
              <a:defRPr sz="46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67102" y="5257802"/>
            <a:ext cx="5912745" cy="618565"/>
          </a:xfrm>
        </p:spPr>
        <p:txBody>
          <a:bodyPr>
            <a:normAutofit/>
          </a:bodyPr>
          <a:lstStyle>
            <a:lvl1pPr marL="0" indent="0" algn="l">
              <a:spcBef>
                <a:spcPct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spcBef>
                <a:spcPct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49650" y="389968"/>
            <a:ext cx="5958168" cy="365125"/>
          </a:xfrm>
        </p:spPr>
        <p:txBody>
          <a:bodyPr/>
          <a:lstStyle>
            <a:lvl1pPr>
              <a:defRPr sz="2200" b="0" baseline="0">
                <a:solidFill>
                  <a:schemeClr val="bg1"/>
                </a:solidFill>
              </a:defRPr>
            </a:lvl1pPr>
          </a:lstStyle>
          <a:p>
            <a:fld id="{15DA19BD-ABE7-2E4E-92CD-46F9BEAC5386}" type="datetime1">
              <a:t>6/24/22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81669" y="6356353"/>
            <a:ext cx="5128621" cy="365125"/>
          </a:xfrm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4247" y="6356353"/>
            <a:ext cx="74295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467102" y="2877671"/>
            <a:ext cx="6117439" cy="12801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91352" y="268291"/>
            <a:ext cx="19812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92365" y="268288"/>
            <a:ext cx="178308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9960" y="914400"/>
            <a:ext cx="7050742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59960" y="2209802"/>
            <a:ext cx="7050742" cy="391636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3115" y="6356353"/>
            <a:ext cx="1898650" cy="365125"/>
          </a:xfrm>
        </p:spPr>
        <p:txBody>
          <a:bodyPr/>
          <a:lstStyle/>
          <a:p>
            <a:fld id="{98A4E574-7F8E-994F-A91D-39FF77D990AB}" type="datetime1">
              <a:t>6/24/22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59958" y="6356353"/>
            <a:ext cx="5337423" cy="365125"/>
          </a:xfrm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9335" y="361019"/>
            <a:ext cx="548715" cy="365125"/>
          </a:xfrm>
        </p:spPr>
        <p:txBody>
          <a:bodyPr/>
          <a:lstStyle/>
          <a:p>
            <a:fld id="{62D56ECA-4C16-4208-B374-27591EF545A3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92365" y="1976718"/>
            <a:ext cx="1783080" cy="46257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405532" y="268288"/>
            <a:ext cx="1190662" cy="635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3952" y="3429000"/>
            <a:ext cx="5380317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3952" y="4824414"/>
            <a:ext cx="5380317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26150" y="6356353"/>
            <a:ext cx="1757830" cy="365125"/>
          </a:xfrm>
        </p:spPr>
        <p:txBody>
          <a:bodyPr/>
          <a:lstStyle/>
          <a:p>
            <a:fld id="{E451D01E-7569-DC4F-B3BA-B4422B13DE58}" type="datetime1"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9380" y="6356353"/>
            <a:ext cx="575422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2E542-0A8F-6B4F-8F82-A9D42E831A0F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92365" y="4773706"/>
            <a:ext cx="3219450" cy="18445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0383" y="3429001"/>
            <a:ext cx="5380317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0383" y="4824414"/>
            <a:ext cx="5380317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0481" y="6104968"/>
            <a:ext cx="548715" cy="365125"/>
          </a:xfrm>
        </p:spPr>
        <p:txBody>
          <a:bodyPr/>
          <a:lstStyle/>
          <a:p>
            <a:fld id="{62D56ECA-4C16-4208-B374-27591EF545A3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92364" y="268288"/>
            <a:ext cx="3219450" cy="443865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827995" y="268288"/>
            <a:ext cx="777912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1" y="914400"/>
            <a:ext cx="8007351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2214563"/>
            <a:ext cx="386334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9310" y="2214563"/>
            <a:ext cx="386334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886B1-D89D-9241-AC0F-5B33343FB813}" type="datetime1">
              <a:t>6/24/22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827995" y="268288"/>
            <a:ext cx="777912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299" y="914400"/>
            <a:ext cx="800404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2054132"/>
            <a:ext cx="386334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689414"/>
            <a:ext cx="386334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6007" y="2054132"/>
            <a:ext cx="386334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6007" y="2689414"/>
            <a:ext cx="386334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F2F59-9786-1A46-AA6A-EABE0B88B8DF}" type="datetime1">
              <a:t>6/24/22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827995" y="268288"/>
            <a:ext cx="777912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1" y="914400"/>
            <a:ext cx="8007351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299" y="2214562"/>
            <a:ext cx="801251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DE4F-D52C-874C-9822-ED968A576A17}" type="datetime1">
              <a:t>6/24/22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95299" y="4224973"/>
            <a:ext cx="801251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299" y="914400"/>
            <a:ext cx="7050742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299" y="2209802"/>
            <a:ext cx="7050742" cy="3916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98547" y="6356353"/>
            <a:ext cx="18986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41C8BB7-43F2-6C4C-B4CA-8083673AE1B6}" type="datetime1">
              <a:t>6/24/22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9380" y="6356353"/>
            <a:ext cx="65076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44535" y="361019"/>
            <a:ext cx="5487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 b="1">
                <a:solidFill>
                  <a:schemeClr val="bg1"/>
                </a:solidFill>
              </a:defRPr>
            </a:lvl1pPr>
          </a:lstStyle>
          <a:p>
            <a:fld id="{62D56ECA-4C16-4208-B374-27591EF545A3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  <p:sldLayoutId id="2147483820" r:id="rId12"/>
    <p:sldLayoutId id="2147483821" r:id="rId13"/>
    <p:sldLayoutId id="2147483822" r:id="rId14"/>
    <p:sldLayoutId id="2147483823" r:id="rId15"/>
    <p:sldLayoutId id="2147483824" r:id="rId16"/>
    <p:sldLayoutId id="2147483825" r:id="rId17"/>
    <p:sldLayoutId id="2147483826" r:id="rId18"/>
    <p:sldLayoutId id="2147483827" r:id="rId19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800"/>
        </a:spcBef>
        <a:buClr>
          <a:schemeClr val="accent1"/>
        </a:buClr>
        <a:buSzPct val="100000"/>
        <a:buFont typeface="Wingdings 2" pitchFamily="18" charset="2"/>
        <a:buChar char="¡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tiff"/><Relationship Id="rId4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05000"/>
            <a:ext cx="9906000" cy="228600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ctrTitle"/>
          </p:nvPr>
        </p:nvSpPr>
        <p:spPr>
          <a:xfrm>
            <a:off x="381000" y="2514790"/>
            <a:ext cx="9144000" cy="1447613"/>
          </a:xfrm>
        </p:spPr>
        <p:txBody>
          <a:bodyPr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Introduction to</a:t>
            </a:r>
            <a:b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latin typeface="Impact" panose="020B0806030902050204" pitchFamily="34" charset="0"/>
              </a:rPr>
              <a:t>Machine Learning and Data Mining</a:t>
            </a:r>
            <a:br>
              <a:rPr lang="en-US" sz="4000" dirty="0">
                <a:latin typeface="Impact" panose="020B0806030902050204" pitchFamily="34" charset="0"/>
              </a:rPr>
            </a:br>
            <a:r>
              <a:rPr lang="en-US" sz="3200" dirty="0">
                <a:latin typeface="Arial"/>
                <a:cs typeface="Arial"/>
              </a:rPr>
              <a:t>(Học máy và Khai phá dữ liệu)</a:t>
            </a:r>
          </a:p>
        </p:txBody>
      </p:sp>
      <p:sp>
        <p:nvSpPr>
          <p:cNvPr id="3" name="Rectangle 2"/>
          <p:cNvSpPr>
            <a:spLocks noGrp="1"/>
          </p:cNvSpPr>
          <p:nvPr>
            <p:ph type="subTitle" idx="1"/>
          </p:nvPr>
        </p:nvSpPr>
        <p:spPr>
          <a:xfrm>
            <a:off x="914400" y="4876800"/>
            <a:ext cx="8125968" cy="1002792"/>
          </a:xfrm>
        </p:spPr>
        <p:txBody>
          <a:bodyPr>
            <a:noAutofit/>
          </a:bodyPr>
          <a:lstStyle/>
          <a:p>
            <a:pPr algn="ctr">
              <a:lnSpc>
                <a:spcPct val="140000"/>
              </a:lnSpc>
            </a:pPr>
            <a:r>
              <a:rPr lang="en-US" sz="2400" b="1" dirty="0">
                <a:solidFill>
                  <a:srgbClr val="0000FF"/>
                </a:solidFill>
              </a:rPr>
              <a:t>Khoat Than</a:t>
            </a:r>
          </a:p>
        </p:txBody>
      </p:sp>
      <p:sp>
        <p:nvSpPr>
          <p:cNvPr id="5" name="Rectangle 2"/>
          <p:cNvSpPr txBox="1">
            <a:spLocks/>
          </p:cNvSpPr>
          <p:nvPr/>
        </p:nvSpPr>
        <p:spPr>
          <a:xfrm>
            <a:off x="838200" y="5334000"/>
            <a:ext cx="8202168" cy="137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40000"/>
              </a:lnSpc>
            </a:pPr>
            <a:r>
              <a:rPr lang="en-US" dirty="0"/>
              <a:t>School of Information and Communication Technology</a:t>
            </a:r>
          </a:p>
          <a:p>
            <a:pPr algn="ctr">
              <a:lnSpc>
                <a:spcPct val="140000"/>
              </a:lnSpc>
            </a:pPr>
            <a:r>
              <a:rPr lang="en-US" dirty="0"/>
              <a:t>Hanoi University of Science and Technology</a:t>
            </a:r>
          </a:p>
          <a:p>
            <a:pPr algn="ctr">
              <a:lnSpc>
                <a:spcPct val="140000"/>
              </a:lnSpc>
            </a:pPr>
            <a:endParaRPr lang="en-US" dirty="0"/>
          </a:p>
          <a:p>
            <a:pPr algn="ctr">
              <a:lnSpc>
                <a:spcPct val="14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745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Methods: </a:t>
            </a:r>
            <a:r>
              <a:rPr lang="en-US" sz="3200" dirty="0">
                <a:solidFill>
                  <a:srgbClr val="0000FF"/>
                </a:solidFill>
              </a:rPr>
              <a:t>OLS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518159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Input: </a:t>
            </a:r>
            <a:r>
              <a:rPr lang="en-US" sz="2200" b="1" dirty="0">
                <a:solidFill>
                  <a:schemeClr val="tx1"/>
                </a:solidFill>
              </a:rPr>
              <a:t>D</a:t>
            </a:r>
            <a:r>
              <a:rPr lang="en-US" sz="2200" dirty="0">
                <a:solidFill>
                  <a:schemeClr val="tx1"/>
                </a:solidFill>
              </a:rPr>
              <a:t> = {(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baseline="-25000" dirty="0">
                <a:solidFill>
                  <a:schemeClr val="tx1"/>
                </a:solidFill>
              </a:rPr>
              <a:t>1</a:t>
            </a:r>
            <a:r>
              <a:rPr lang="en-US" sz="2200" dirty="0">
                <a:solidFill>
                  <a:schemeClr val="tx1"/>
                </a:solidFill>
              </a:rPr>
              <a:t>, y</a:t>
            </a:r>
            <a:r>
              <a:rPr lang="en-US" sz="2200" baseline="-25000" dirty="0">
                <a:solidFill>
                  <a:schemeClr val="tx1"/>
                </a:solidFill>
              </a:rPr>
              <a:t>1</a:t>
            </a:r>
            <a:r>
              <a:rPr lang="en-US" sz="2200" dirty="0">
                <a:solidFill>
                  <a:schemeClr val="tx1"/>
                </a:solidFill>
              </a:rPr>
              <a:t>), 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baseline="-25000" dirty="0">
                <a:solidFill>
                  <a:schemeClr val="tx1"/>
                </a:solidFill>
              </a:rPr>
              <a:t>2</a:t>
            </a:r>
            <a:r>
              <a:rPr lang="en-US" sz="2200" dirty="0">
                <a:solidFill>
                  <a:schemeClr val="tx1"/>
                </a:solidFill>
              </a:rPr>
              <a:t>, y</a:t>
            </a:r>
            <a:r>
              <a:rPr lang="en-US" sz="2200" baseline="-25000" dirty="0">
                <a:solidFill>
                  <a:schemeClr val="tx1"/>
                </a:solidFill>
              </a:rPr>
              <a:t>2</a:t>
            </a:r>
            <a:r>
              <a:rPr lang="en-US" sz="2200" dirty="0">
                <a:solidFill>
                  <a:schemeClr val="tx1"/>
                </a:solidFill>
              </a:rPr>
              <a:t>), …, 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baseline="-25000" dirty="0">
                <a:solidFill>
                  <a:schemeClr val="tx1"/>
                </a:solidFill>
              </a:rPr>
              <a:t>M</a:t>
            </a:r>
            <a:r>
              <a:rPr lang="en-US" sz="2200" dirty="0">
                <a:solidFill>
                  <a:schemeClr val="tx1"/>
                </a:solidFill>
              </a:rPr>
              <a:t>, y</a:t>
            </a:r>
            <a:r>
              <a:rPr lang="en-US" sz="2200" baseline="-25000" dirty="0">
                <a:solidFill>
                  <a:schemeClr val="tx1"/>
                </a:solidFill>
              </a:rPr>
              <a:t>M</a:t>
            </a:r>
            <a:r>
              <a:rPr lang="en-US" sz="2200" dirty="0">
                <a:solidFill>
                  <a:schemeClr val="tx1"/>
                </a:solidFill>
              </a:rPr>
              <a:t>)}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Output: </a:t>
            </a:r>
            <a:r>
              <a:rPr lang="en-US" sz="2200" b="1" dirty="0">
                <a:solidFill>
                  <a:schemeClr val="tx1"/>
                </a:solidFill>
              </a:rPr>
              <a:t>w</a:t>
            </a:r>
            <a:r>
              <a:rPr lang="en-US" sz="2200" dirty="0">
                <a:solidFill>
                  <a:schemeClr val="tx1"/>
                </a:solidFill>
              </a:rPr>
              <a:t>*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Learning: compute </a:t>
            </a:r>
          </a:p>
          <a:p>
            <a:pPr marL="228600" lvl="1" indent="0">
              <a:spcBef>
                <a:spcPts val="1200"/>
              </a:spcBef>
              <a:buClr>
                <a:schemeClr val="tx1"/>
              </a:buClr>
              <a:buSzPct val="50000"/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Where </a:t>
            </a:r>
            <a:r>
              <a:rPr lang="en-US" sz="2000" b="1" dirty="0">
                <a:solidFill>
                  <a:schemeClr val="tx1"/>
                </a:solidFill>
              </a:rPr>
              <a:t>A</a:t>
            </a:r>
            <a:r>
              <a:rPr lang="en-US" sz="2000" dirty="0">
                <a:solidFill>
                  <a:schemeClr val="tx1"/>
                </a:solidFill>
              </a:rPr>
              <a:t> is the data matrix of size M</a:t>
            </a:r>
            <a:r>
              <a:rPr lang="en-US" sz="16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(n+1), whose the i</a:t>
            </a:r>
            <a:r>
              <a:rPr lang="en-US" sz="2000" baseline="30000" dirty="0">
                <a:solidFill>
                  <a:schemeClr val="tx1"/>
                </a:solidFill>
              </a:rPr>
              <a:t>th</a:t>
            </a:r>
            <a:r>
              <a:rPr lang="en-US" sz="2000" dirty="0">
                <a:solidFill>
                  <a:schemeClr val="tx1"/>
                </a:solidFill>
              </a:rPr>
              <a:t> row is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b="1" dirty="0">
                <a:solidFill>
                  <a:schemeClr val="tx1"/>
                </a:solidFill>
              </a:rPr>
              <a:t>A</a:t>
            </a:r>
            <a:r>
              <a:rPr lang="en-US" sz="2000" baseline="-25000" dirty="0">
                <a:solidFill>
                  <a:schemeClr val="tx1"/>
                </a:solidFill>
              </a:rPr>
              <a:t>i</a:t>
            </a:r>
            <a:r>
              <a:rPr lang="en-US" sz="2000" dirty="0">
                <a:solidFill>
                  <a:schemeClr val="tx1"/>
                </a:solidFill>
              </a:rPr>
              <a:t> = (1, x</a:t>
            </a:r>
            <a:r>
              <a:rPr lang="en-US" sz="2000" baseline="-25000" dirty="0">
                <a:solidFill>
                  <a:schemeClr val="tx1"/>
                </a:solidFill>
              </a:rPr>
              <a:t>i1</a:t>
            </a:r>
            <a:r>
              <a:rPr lang="en-US" sz="2000" dirty="0">
                <a:solidFill>
                  <a:schemeClr val="tx1"/>
                </a:solidFill>
              </a:rPr>
              <a:t>, x</a:t>
            </a:r>
            <a:r>
              <a:rPr lang="en-US" sz="2000" baseline="-25000" dirty="0">
                <a:solidFill>
                  <a:schemeClr val="tx1"/>
                </a:solidFill>
              </a:rPr>
              <a:t>i2</a:t>
            </a:r>
            <a:r>
              <a:rPr lang="en-US" sz="2000" dirty="0">
                <a:solidFill>
                  <a:schemeClr val="tx1"/>
                </a:solidFill>
              </a:rPr>
              <a:t>, …, x</a:t>
            </a:r>
            <a:r>
              <a:rPr lang="en-US" sz="2000" baseline="-25000" dirty="0">
                <a:solidFill>
                  <a:schemeClr val="tx1"/>
                </a:solidFill>
              </a:rPr>
              <a:t>in</a:t>
            </a:r>
            <a:r>
              <a:rPr lang="en-US" sz="2000" dirty="0">
                <a:solidFill>
                  <a:schemeClr val="tx1"/>
                </a:solidFill>
              </a:rPr>
              <a:t>); </a:t>
            </a:r>
            <a:r>
              <a:rPr lang="en-US" sz="2000" b="1" dirty="0">
                <a:solidFill>
                  <a:schemeClr val="tx1"/>
                </a:solidFill>
              </a:rPr>
              <a:t>B</a:t>
            </a:r>
            <a:r>
              <a:rPr lang="en-US" sz="2000" baseline="30000" dirty="0">
                <a:solidFill>
                  <a:schemeClr val="tx1"/>
                </a:solidFill>
              </a:rPr>
              <a:t>-1</a:t>
            </a:r>
            <a:r>
              <a:rPr lang="en-US" sz="2000" dirty="0">
                <a:solidFill>
                  <a:schemeClr val="tx1"/>
                </a:solidFill>
              </a:rPr>
              <a:t> is the inversion of matrix </a:t>
            </a:r>
            <a:r>
              <a:rPr lang="en-US" sz="2000" b="1" dirty="0">
                <a:solidFill>
                  <a:schemeClr val="tx1"/>
                </a:solidFill>
              </a:rPr>
              <a:t>B</a:t>
            </a:r>
            <a:r>
              <a:rPr lang="en-US" sz="2000" dirty="0">
                <a:solidFill>
                  <a:schemeClr val="tx1"/>
                </a:solidFill>
              </a:rPr>
              <a:t>; </a:t>
            </a:r>
            <a:r>
              <a:rPr lang="en-US" sz="2000" b="1" dirty="0">
                <a:solidFill>
                  <a:schemeClr val="tx1"/>
                </a:solidFill>
              </a:rPr>
              <a:t>y</a:t>
            </a:r>
            <a:r>
              <a:rPr lang="en-US" sz="2000" dirty="0">
                <a:solidFill>
                  <a:schemeClr val="tx1"/>
                </a:solidFill>
              </a:rPr>
              <a:t> = (y</a:t>
            </a:r>
            <a:r>
              <a:rPr lang="en-US" sz="2000" baseline="-25000" dirty="0">
                <a:solidFill>
                  <a:schemeClr val="tx1"/>
                </a:solidFill>
              </a:rPr>
              <a:t>1</a:t>
            </a:r>
            <a:r>
              <a:rPr lang="en-US" sz="2000" dirty="0">
                <a:solidFill>
                  <a:schemeClr val="tx1"/>
                </a:solidFill>
              </a:rPr>
              <a:t>, y</a:t>
            </a:r>
            <a:r>
              <a:rPr lang="en-US" sz="2000" baseline="-25000" dirty="0">
                <a:solidFill>
                  <a:schemeClr val="tx1"/>
                </a:solidFill>
              </a:rPr>
              <a:t>2</a:t>
            </a:r>
            <a:r>
              <a:rPr lang="en-US" sz="2000" dirty="0">
                <a:solidFill>
                  <a:schemeClr val="tx1"/>
                </a:solidFill>
              </a:rPr>
              <a:t>, …, y</a:t>
            </a:r>
            <a:r>
              <a:rPr lang="en-US" sz="2000" baseline="-25000" dirty="0">
                <a:solidFill>
                  <a:schemeClr val="tx1"/>
                </a:solidFill>
              </a:rPr>
              <a:t>M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  <a:r>
              <a:rPr lang="en-US" sz="2000" baseline="30000" dirty="0">
                <a:solidFill>
                  <a:schemeClr val="tx1"/>
                </a:solidFill>
              </a:rPr>
              <a:t>T</a:t>
            </a:r>
            <a:r>
              <a:rPr lang="en-US" sz="2000" dirty="0">
                <a:solidFill>
                  <a:schemeClr val="tx1"/>
                </a:solidFill>
              </a:rPr>
              <a:t>.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rgbClr val="FF0000"/>
                </a:solidFill>
              </a:rPr>
              <a:t>Note: we assume that </a:t>
            </a:r>
            <a:r>
              <a:rPr lang="en-US" sz="2000" b="1" dirty="0">
                <a:solidFill>
                  <a:srgbClr val="FF0000"/>
                </a:solidFill>
              </a:rPr>
              <a:t>A</a:t>
            </a:r>
            <a:r>
              <a:rPr lang="en-US" sz="2000" baseline="30000" dirty="0">
                <a:solidFill>
                  <a:srgbClr val="FF0000"/>
                </a:solidFill>
              </a:rPr>
              <a:t>T</a:t>
            </a:r>
            <a:r>
              <a:rPr lang="en-US" sz="2000" b="1" dirty="0">
                <a:solidFill>
                  <a:srgbClr val="FF0000"/>
                </a:solidFill>
              </a:rPr>
              <a:t>A</a:t>
            </a:r>
            <a:r>
              <a:rPr lang="en-US" sz="2000" dirty="0">
                <a:solidFill>
                  <a:srgbClr val="FF0000"/>
                </a:solidFill>
              </a:rPr>
              <a:t> is invertible.</a:t>
            </a:r>
            <a:endParaRPr lang="en-US" sz="2200" dirty="0">
              <a:solidFill>
                <a:srgbClr val="FF0000"/>
              </a:solidFill>
            </a:endParaRP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Prediction for a new 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dirty="0">
                <a:solidFill>
                  <a:schemeClr val="tx1"/>
                </a:solidFill>
              </a:rPr>
              <a:t>:</a:t>
            </a:r>
          </a:p>
          <a:p>
            <a:pPr marL="0" indent="0" algn="ctr">
              <a:spcBef>
                <a:spcPts val="1200"/>
              </a:spcBef>
              <a:buNone/>
            </a:pPr>
            <a:endParaRPr lang="en-US" sz="220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2971800"/>
            <a:ext cx="2527300" cy="457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0" y="5257800"/>
            <a:ext cx="37719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84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Methods: </a:t>
            </a:r>
            <a:r>
              <a:rPr lang="en-US" sz="3200" dirty="0">
                <a:solidFill>
                  <a:srgbClr val="0000FF"/>
                </a:solidFill>
              </a:rPr>
              <a:t>OLS example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10" name="Group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7698940"/>
              </p:ext>
            </p:extLst>
          </p:nvPr>
        </p:nvGraphicFramePr>
        <p:xfrm>
          <a:off x="457200" y="1981200"/>
          <a:ext cx="3810000" cy="3383280"/>
        </p:xfrm>
        <a:graphic>
          <a:graphicData uri="http://schemas.openxmlformats.org/drawingml/2006/table">
            <a:tbl>
              <a:tblPr/>
              <a:tblGrid>
                <a:gridCol w="190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1.02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-0.17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1.61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-2.5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1.44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3.36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-1.74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-2.46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7.5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5.56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1760076"/>
            <a:ext cx="4329000" cy="410732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90600" y="5486400"/>
            <a:ext cx="3048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f*(x) = 0.81x – 0.78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305800" y="2438400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f*</a:t>
            </a:r>
          </a:p>
        </p:txBody>
      </p:sp>
    </p:spTree>
    <p:extLst>
      <p:ext uri="{BB962C8B-B14F-4D97-AF65-F5344CB8AC3E}">
        <p14:creationId xmlns:p14="http://schemas.microsoft.com/office/powerpoint/2010/main" val="1506756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Methods: </a:t>
            </a:r>
            <a:r>
              <a:rPr lang="en-US" sz="3200" dirty="0">
                <a:solidFill>
                  <a:srgbClr val="0000FF"/>
                </a:solidFill>
              </a:rPr>
              <a:t>limitations of OLS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518159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OLS cannot work if </a:t>
            </a:r>
            <a:r>
              <a:rPr lang="en-US" sz="2400" b="1" dirty="0">
                <a:solidFill>
                  <a:schemeClr val="tx1"/>
                </a:solidFill>
              </a:rPr>
              <a:t>A</a:t>
            </a:r>
            <a:r>
              <a:rPr lang="en-US" sz="2400" baseline="30000" dirty="0">
                <a:solidFill>
                  <a:schemeClr val="tx1"/>
                </a:solidFill>
              </a:rPr>
              <a:t>T</a:t>
            </a:r>
            <a:r>
              <a:rPr lang="en-US" sz="2400" b="1" dirty="0">
                <a:solidFill>
                  <a:schemeClr val="tx1"/>
                </a:solidFill>
              </a:rPr>
              <a:t>A</a:t>
            </a:r>
            <a:r>
              <a:rPr lang="en-US" sz="2400" dirty="0">
                <a:solidFill>
                  <a:schemeClr val="tx1"/>
                </a:solidFill>
              </a:rPr>
              <a:t> is not invertible</a:t>
            </a:r>
            <a:endParaRPr lang="en-US" sz="2000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If some columns (attributes/features) of </a:t>
            </a:r>
            <a:r>
              <a:rPr lang="en-US" sz="2000" b="1" dirty="0">
                <a:solidFill>
                  <a:schemeClr val="tx1"/>
                </a:solidFill>
              </a:rPr>
              <a:t>A</a:t>
            </a:r>
            <a:r>
              <a:rPr lang="en-US" sz="2000" dirty="0">
                <a:solidFill>
                  <a:schemeClr val="tx1"/>
                </a:solidFill>
              </a:rPr>
              <a:t> are dependent, then </a:t>
            </a:r>
            <a:r>
              <a:rPr lang="en-US" sz="2000" b="1" dirty="0">
                <a:solidFill>
                  <a:schemeClr val="tx1"/>
                </a:solidFill>
              </a:rPr>
              <a:t>A</a:t>
            </a:r>
            <a:r>
              <a:rPr lang="en-US" sz="2000" dirty="0">
                <a:solidFill>
                  <a:schemeClr val="tx1"/>
                </a:solidFill>
              </a:rPr>
              <a:t> will be singular and therefore </a:t>
            </a:r>
            <a:r>
              <a:rPr lang="en-US" sz="2000" b="1" dirty="0">
                <a:solidFill>
                  <a:schemeClr val="tx1"/>
                </a:solidFill>
              </a:rPr>
              <a:t>A</a:t>
            </a:r>
            <a:r>
              <a:rPr lang="en-US" sz="2000" baseline="30000" dirty="0">
                <a:solidFill>
                  <a:schemeClr val="tx1"/>
                </a:solidFill>
              </a:rPr>
              <a:t>T</a:t>
            </a:r>
            <a:r>
              <a:rPr lang="en-US" sz="2000" b="1" dirty="0">
                <a:solidFill>
                  <a:schemeClr val="tx1"/>
                </a:solidFill>
              </a:rPr>
              <a:t>A</a:t>
            </a:r>
            <a:r>
              <a:rPr lang="en-US" sz="2000" dirty="0">
                <a:solidFill>
                  <a:schemeClr val="tx1"/>
                </a:solidFill>
              </a:rPr>
              <a:t> is not invertible.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(Nếu một vài cột của A phụ thuộc tuyến tính thì A sẽ không khả nghịch)</a:t>
            </a:r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OLS requires considerable computation due to the need of computing a matrix inversion.</a:t>
            </a:r>
            <a:endParaRPr lang="en-US" sz="2000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Intractable for the very high dimensional problems.</a:t>
            </a:r>
            <a:endParaRPr lang="en-US" sz="22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OLS likely tends to overfitting, because the learning phase just focuses on minimizing the error of the training data.</a:t>
            </a:r>
          </a:p>
          <a:p>
            <a:pPr marL="228600" lvl="1" indent="0">
              <a:spcBef>
                <a:spcPts val="1200"/>
              </a:spcBef>
              <a:buClr>
                <a:schemeClr val="tx1"/>
              </a:buClr>
              <a:buSzPct val="50000"/>
              <a:buNone/>
            </a:pPr>
            <a:endParaRPr lang="en-US" sz="220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4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Methods: </a:t>
            </a:r>
            <a:r>
              <a:rPr lang="en-US" sz="3200" dirty="0">
                <a:solidFill>
                  <a:srgbClr val="0000FF"/>
                </a:solidFill>
              </a:rPr>
              <a:t>Ridge regression (1)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95300" y="1524003"/>
                <a:ext cx="9163050" cy="5333996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1200"/>
                  </a:spcBef>
                </a:pPr>
                <a:r>
                  <a:rPr lang="en-US" sz="2200" dirty="0">
                    <a:solidFill>
                      <a:schemeClr val="tx1"/>
                    </a:solidFill>
                  </a:rPr>
                  <a:t>Given </a:t>
                </a:r>
                <a:r>
                  <a:rPr lang="en-US" sz="2200" b="1" dirty="0">
                    <a:solidFill>
                      <a:schemeClr val="tx1"/>
                    </a:solidFill>
                  </a:rPr>
                  <a:t>D </a:t>
                </a:r>
                <a:r>
                  <a:rPr lang="en-US" sz="2200" dirty="0">
                    <a:solidFill>
                      <a:schemeClr val="tx1"/>
                    </a:solidFill>
                  </a:rPr>
                  <a:t>= {(</a:t>
                </a:r>
                <a:r>
                  <a:rPr lang="en-US" sz="2200" b="1" dirty="0">
                    <a:solidFill>
                      <a:schemeClr val="tx1"/>
                    </a:solidFill>
                  </a:rPr>
                  <a:t>x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1</a:t>
                </a:r>
                <a:r>
                  <a:rPr lang="en-US" sz="2200" dirty="0">
                    <a:solidFill>
                      <a:schemeClr val="tx1"/>
                    </a:solidFill>
                  </a:rPr>
                  <a:t>, y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1</a:t>
                </a:r>
                <a:r>
                  <a:rPr lang="en-US" sz="2200" dirty="0">
                    <a:solidFill>
                      <a:schemeClr val="tx1"/>
                    </a:solidFill>
                  </a:rPr>
                  <a:t>), (</a:t>
                </a:r>
                <a:r>
                  <a:rPr lang="en-US" sz="2200" b="1" dirty="0">
                    <a:solidFill>
                      <a:schemeClr val="tx1"/>
                    </a:solidFill>
                  </a:rPr>
                  <a:t>x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2</a:t>
                </a:r>
                <a:r>
                  <a:rPr lang="en-US" sz="2200" dirty="0">
                    <a:solidFill>
                      <a:schemeClr val="tx1"/>
                    </a:solidFill>
                  </a:rPr>
                  <a:t>, y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2</a:t>
                </a:r>
                <a:r>
                  <a:rPr lang="en-US" sz="2200" dirty="0">
                    <a:solidFill>
                      <a:schemeClr val="tx1"/>
                    </a:solidFill>
                  </a:rPr>
                  <a:t>), …, (</a:t>
                </a:r>
                <a:r>
                  <a:rPr lang="en-US" sz="2200" b="1" dirty="0">
                    <a:solidFill>
                      <a:schemeClr val="tx1"/>
                    </a:solidFill>
                  </a:rPr>
                  <a:t>x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M</a:t>
                </a:r>
                <a:r>
                  <a:rPr lang="en-US" sz="2200" dirty="0">
                    <a:solidFill>
                      <a:schemeClr val="tx1"/>
                    </a:solidFill>
                  </a:rPr>
                  <a:t>, y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M</a:t>
                </a:r>
                <a:r>
                  <a:rPr lang="en-US" sz="2200" dirty="0">
                    <a:solidFill>
                      <a:schemeClr val="tx1"/>
                    </a:solidFill>
                  </a:rPr>
                  <a:t>)}, we solve for:</a:t>
                </a:r>
              </a:p>
              <a:p>
                <a:pPr>
                  <a:spcBef>
                    <a:spcPts val="1200"/>
                  </a:spcBef>
                </a:pPr>
                <a:endParaRPr lang="en-US" sz="2200" dirty="0">
                  <a:solidFill>
                    <a:schemeClr val="tx1"/>
                  </a:solidFill>
                </a:endParaRPr>
              </a:p>
              <a:p>
                <a:pPr>
                  <a:spcBef>
                    <a:spcPts val="1200"/>
                  </a:spcBef>
                </a:pPr>
                <a:endParaRPr lang="en-US" sz="2200" dirty="0">
                  <a:solidFill>
                    <a:schemeClr val="tx1"/>
                  </a:solidFill>
                </a:endParaRPr>
              </a:p>
              <a:p>
                <a:pPr>
                  <a:spcBef>
                    <a:spcPts val="1200"/>
                  </a:spcBef>
                </a:pPr>
                <a:endParaRPr lang="en-US" sz="1100" dirty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1200"/>
                  </a:spcBef>
                  <a:buClr>
                    <a:schemeClr val="tx1"/>
                  </a:buClr>
                  <a:buSzPct val="50000"/>
                  <a:buFont typeface="Wingdings" charset="2"/>
                  <a:buChar char=""/>
                </a:pPr>
                <a:endParaRPr lang="en-US" sz="2000" dirty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1200"/>
                  </a:spcBef>
                  <a:buClr>
                    <a:schemeClr val="tx1"/>
                  </a:buClr>
                  <a:buSzPct val="50000"/>
                  <a:buFont typeface="Wingdings" charset="2"/>
                  <a:buChar char=""/>
                </a:pPr>
                <a:r>
                  <a:rPr lang="en-US" sz="2000" dirty="0">
                    <a:solidFill>
                      <a:schemeClr val="tx1"/>
                    </a:solidFill>
                  </a:rPr>
                  <a:t>Where 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A</a:t>
                </a:r>
                <a:r>
                  <a:rPr lang="en-US" sz="20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en-US" sz="2000" dirty="0">
                    <a:solidFill>
                      <a:schemeClr val="tx1"/>
                    </a:solidFill>
                  </a:rPr>
                  <a:t> = (1, x</a:t>
                </a:r>
                <a:r>
                  <a:rPr lang="en-US" sz="2000" baseline="-25000" dirty="0">
                    <a:solidFill>
                      <a:schemeClr val="tx1"/>
                    </a:solidFill>
                  </a:rPr>
                  <a:t>i1</a:t>
                </a:r>
                <a:r>
                  <a:rPr lang="en-US" sz="2000" dirty="0">
                    <a:solidFill>
                      <a:schemeClr val="tx1"/>
                    </a:solidFill>
                  </a:rPr>
                  <a:t>, x</a:t>
                </a:r>
                <a:r>
                  <a:rPr lang="en-US" sz="2000" baseline="-25000" dirty="0">
                    <a:solidFill>
                      <a:schemeClr val="tx1"/>
                    </a:solidFill>
                  </a:rPr>
                  <a:t>i2</a:t>
                </a:r>
                <a:r>
                  <a:rPr lang="en-US" sz="2000" dirty="0">
                    <a:solidFill>
                      <a:schemeClr val="tx1"/>
                    </a:solidFill>
                  </a:rPr>
                  <a:t>, …, x</a:t>
                </a:r>
                <a:r>
                  <a:rPr lang="en-US" sz="2000" baseline="-25000" dirty="0">
                    <a:solidFill>
                      <a:schemeClr val="tx1"/>
                    </a:solidFill>
                  </a:rPr>
                  <a:t>in</a:t>
                </a:r>
                <a:r>
                  <a:rPr lang="en-US" sz="2000" dirty="0">
                    <a:solidFill>
                      <a:schemeClr val="tx1"/>
                    </a:solidFill>
                  </a:rPr>
                  <a:t>) is composed from 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x</a:t>
                </a:r>
                <a:r>
                  <a:rPr lang="en-US" sz="2000" baseline="-25000" dirty="0">
                    <a:solidFill>
                      <a:schemeClr val="tx1"/>
                    </a:solidFill>
                  </a:rPr>
                  <a:t>i</a:t>
                </a:r>
                <a:r>
                  <a:rPr lang="en-US" sz="2000" dirty="0">
                    <a:solidFill>
                      <a:schemeClr val="tx1"/>
                    </a:solidFill>
                  </a:rPr>
                  <a:t>; and λ is a regularization constant (λ&gt; 0).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20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b="1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d>
                      </m:e>
                      <m:sub>
                        <m:r>
                          <a:rPr lang="en-US" sz="20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is the L</a:t>
                </a:r>
                <a:r>
                  <a:rPr lang="en-US" sz="2000" baseline="30000" dirty="0">
                    <a:solidFill>
                      <a:schemeClr val="tx1"/>
                    </a:solidFill>
                  </a:rPr>
                  <a:t>2</a:t>
                </a:r>
                <a:r>
                  <a:rPr lang="en-US" sz="2000" dirty="0">
                    <a:solidFill>
                      <a:schemeClr val="tx1"/>
                    </a:solidFill>
                  </a:rPr>
                  <a:t> norm.</a:t>
                </a:r>
              </a:p>
              <a:p>
                <a:pPr>
                  <a:spcBef>
                    <a:spcPts val="1200"/>
                  </a:spcBef>
                </a:pPr>
                <a:endParaRPr lang="en-US" sz="2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95300" y="1524003"/>
                <a:ext cx="9163050" cy="5333996"/>
              </a:xfrm>
              <a:blipFill>
                <a:blip r:embed="rId3"/>
                <a:stretch>
                  <a:fillRect l="-553" t="-952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0" y="2032000"/>
            <a:ext cx="5930900" cy="1625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144000" y="28956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(2)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0345D1-F250-6146-8513-D364E358A6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222" y="4572001"/>
            <a:ext cx="7958528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36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Methods: </a:t>
            </a:r>
            <a:r>
              <a:rPr lang="en-US" sz="3200" dirty="0">
                <a:solidFill>
                  <a:srgbClr val="0000FF"/>
                </a:solidFill>
              </a:rPr>
              <a:t>Ridge regression (2)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95300" y="1524003"/>
                <a:ext cx="9163050" cy="5181599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1200"/>
                  </a:spcBef>
                </a:pPr>
                <a:r>
                  <a:rPr lang="en-US" sz="2200" dirty="0">
                    <a:solidFill>
                      <a:schemeClr val="tx1"/>
                    </a:solidFill>
                  </a:rPr>
                  <a:t>Problem (2) is equivalent to the following:</a:t>
                </a:r>
              </a:p>
              <a:p>
                <a:pPr marL="228600" lvl="1" indent="0">
                  <a:spcBef>
                    <a:spcPts val="1200"/>
                  </a:spcBef>
                  <a:buClr>
                    <a:schemeClr val="tx1"/>
                  </a:buClr>
                  <a:buSzPct val="5000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b="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en-US" sz="2000" b="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000" b="0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b="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arg</m:t>
                          </m:r>
                        </m:fName>
                        <m:e>
                          <m:func>
                            <m:funcPr>
                              <m:ctrlPr>
                                <a:rPr lang="en-US" sz="2000" b="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sz="2000" b="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b="0" i="0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e>
                                <m:lim>
                                  <m:r>
                                    <a:rPr lang="en-US" sz="2000" b="1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lim>
                              </m:limLow>
                            </m:fName>
                            <m:e>
                              <m:nary>
                                <m:naryPr>
                                  <m:chr m:val="∑"/>
                                  <m:ctrlPr>
                                    <a:rPr lang="en-US" sz="2000" b="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000" b="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b="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000" b="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sz="2000" b="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sz="2000" b="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000" b="0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0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b="0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000" b="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2000" b="0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1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𝑨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b="0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000" b="1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𝒘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sz="2000" b="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func>
                        </m:e>
                      </m:func>
                      <m:r>
                        <a:rPr lang="en-US" sz="2000" b="0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  <a:p>
                <a:pPr marL="228600" lvl="1" indent="0" algn="ctr">
                  <a:spcBef>
                    <a:spcPts val="1200"/>
                  </a:spcBef>
                  <a:buClr>
                    <a:schemeClr val="tx1"/>
                  </a:buClr>
                  <a:buSzPct val="50000"/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Subject to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0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sz="20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Sup>
                          <m:sSubSupPr>
                            <m:ctrlPr>
                              <a:rPr lang="en-US" sz="20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20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0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nary>
                    <m:r>
                      <a:rPr 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000" b="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2000" dirty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1200"/>
                  </a:spcBef>
                  <a:buClr>
                    <a:schemeClr val="tx1"/>
                  </a:buClr>
                  <a:buSzPct val="50000"/>
                  <a:buFont typeface="Wingdings" charset="2"/>
                  <a:buChar char=""/>
                </a:pPr>
                <a:r>
                  <a:rPr lang="en-US" sz="2000" dirty="0">
                    <a:solidFill>
                      <a:schemeClr val="tx1"/>
                    </a:solidFill>
                  </a:rPr>
                  <a:t>for some constant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t</a:t>
                </a:r>
                <a:r>
                  <a:rPr lang="en-US" sz="2000" dirty="0">
                    <a:solidFill>
                      <a:schemeClr val="tx1"/>
                    </a:solidFill>
                  </a:rPr>
                  <a:t>.</a:t>
                </a:r>
              </a:p>
              <a:p>
                <a:pPr>
                  <a:spcBef>
                    <a:spcPts val="1200"/>
                  </a:spcBef>
                </a:pPr>
                <a:r>
                  <a:rPr lang="en-US" sz="2200" dirty="0">
                    <a:solidFill>
                      <a:schemeClr val="tx1"/>
                    </a:solidFill>
                  </a:rPr>
                  <a:t>The </a:t>
                </a:r>
                <a:r>
                  <a:rPr lang="en-US" sz="2200" b="1" dirty="0">
                    <a:solidFill>
                      <a:schemeClr val="tx1"/>
                    </a:solidFill>
                  </a:rPr>
                  <a:t>regularization/penalty</a:t>
                </a:r>
                <a:r>
                  <a:rPr lang="en-US" sz="2200" dirty="0">
                    <a:solidFill>
                      <a:schemeClr val="tx1"/>
                    </a:solidFill>
                  </a:rPr>
                  <a:t> term: </a:t>
                </a:r>
                <a14:m>
                  <m:oMath xmlns:m="http://schemas.openxmlformats.org/officeDocument/2006/math">
                    <m:r>
                      <a:rPr lang="en-US" sz="22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sSubSup>
                      <m:sSubSupPr>
                        <m:ctrlPr>
                          <a:rPr lang="en-GB" sz="22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22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200" b="1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𝒘</m:t>
                            </m:r>
                          </m:e>
                        </m:d>
                      </m:e>
                      <m:sub>
                        <m:r>
                          <a:rPr lang="en-GB" sz="22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GB" sz="22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sz="2200" dirty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1200"/>
                  </a:spcBef>
                  <a:buClr>
                    <a:schemeClr val="tx1"/>
                  </a:buClr>
                  <a:buSzPct val="50000"/>
                  <a:buFont typeface="Wingdings" charset="2"/>
                  <a:buChar char=""/>
                </a:pPr>
                <a:r>
                  <a:rPr lang="en-US" sz="2000" dirty="0">
                    <a:solidFill>
                      <a:schemeClr val="tx1"/>
                    </a:solidFill>
                  </a:rPr>
                  <a:t>Limits the magnitute/size of 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w</a:t>
                </a:r>
                <a:r>
                  <a:rPr lang="en-US" sz="2000" dirty="0">
                    <a:solidFill>
                      <a:schemeClr val="tx1"/>
                    </a:solidFill>
                  </a:rPr>
                  <a:t>* (i.e., reduces the search space for f*).</a:t>
                </a:r>
              </a:p>
              <a:p>
                <a:pPr lvl="1">
                  <a:spcBef>
                    <a:spcPts val="1200"/>
                  </a:spcBef>
                  <a:buClr>
                    <a:schemeClr val="tx1"/>
                  </a:buClr>
                  <a:buSzPct val="50000"/>
                  <a:buFont typeface="Wingdings" charset="2"/>
                  <a:buChar char=""/>
                </a:pPr>
                <a:r>
                  <a:rPr lang="en-US" sz="2000" dirty="0">
                    <a:solidFill>
                      <a:schemeClr val="tx1"/>
                    </a:solidFill>
                  </a:rPr>
                  <a:t>Helps us to trade off between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the fitting of f on </a:t>
                </a:r>
                <a:r>
                  <a:rPr lang="en-US" sz="2000" b="1" i="1" dirty="0">
                    <a:solidFill>
                      <a:schemeClr val="tx1"/>
                    </a:solidFill>
                  </a:rPr>
                  <a:t>D</a:t>
                </a:r>
                <a:r>
                  <a:rPr lang="en-US" sz="2000" dirty="0">
                    <a:solidFill>
                      <a:schemeClr val="tx1"/>
                    </a:solidFill>
                  </a:rPr>
                  <a:t> and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its generalization</a:t>
                </a:r>
                <a:r>
                  <a:rPr lang="en-US" sz="2000" dirty="0">
                    <a:solidFill>
                      <a:schemeClr val="tx1"/>
                    </a:solidFill>
                  </a:rPr>
                  <a:t> on future observations.</a:t>
                </a:r>
              </a:p>
              <a:p>
                <a:pPr>
                  <a:spcBef>
                    <a:spcPts val="1200"/>
                  </a:spcBef>
                </a:pPr>
                <a:endParaRPr lang="en-US" sz="2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95300" y="1524003"/>
                <a:ext cx="9163050" cy="5181599"/>
              </a:xfrm>
              <a:blipFill>
                <a:blip r:embed="rId3"/>
                <a:stretch>
                  <a:fillRect l="-553" t="-12010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137650" y="20955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(3)</a:t>
            </a:r>
          </a:p>
        </p:txBody>
      </p:sp>
    </p:spTree>
    <p:extLst>
      <p:ext uri="{BB962C8B-B14F-4D97-AF65-F5344CB8AC3E}">
        <p14:creationId xmlns:p14="http://schemas.microsoft.com/office/powerpoint/2010/main" val="3590298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Methods: </a:t>
            </a:r>
            <a:r>
              <a:rPr lang="en-US" sz="3200" dirty="0">
                <a:solidFill>
                  <a:srgbClr val="0000FF"/>
                </a:solidFill>
              </a:rPr>
              <a:t>Ridge regression (3)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518159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We solve for </a:t>
            </a:r>
            <a:r>
              <a:rPr lang="en-US" sz="2200" b="1" dirty="0">
                <a:solidFill>
                  <a:schemeClr val="tx1"/>
                </a:solidFill>
              </a:rPr>
              <a:t>w</a:t>
            </a:r>
            <a:r>
              <a:rPr lang="en-US" sz="2200" dirty="0">
                <a:solidFill>
                  <a:schemeClr val="tx1"/>
                </a:solidFill>
              </a:rPr>
              <a:t>* by taking the gradient of the objective function in (2), and then zeroing it. Therefore we obtain:</a:t>
            </a: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Where </a:t>
            </a:r>
            <a:r>
              <a:rPr lang="en-US" sz="2000" b="1" dirty="0">
                <a:solidFill>
                  <a:schemeClr val="tx1"/>
                </a:solidFill>
              </a:rPr>
              <a:t>A</a:t>
            </a:r>
            <a:r>
              <a:rPr lang="en-US" sz="2000" dirty="0">
                <a:solidFill>
                  <a:schemeClr val="tx1"/>
                </a:solidFill>
              </a:rPr>
              <a:t> is the data matrix of size M</a:t>
            </a:r>
            <a:r>
              <a:rPr lang="en-US" sz="16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(n+1), whose the i</a:t>
            </a:r>
            <a:r>
              <a:rPr lang="en-US" sz="2000" baseline="30000" dirty="0">
                <a:solidFill>
                  <a:schemeClr val="tx1"/>
                </a:solidFill>
              </a:rPr>
              <a:t>th</a:t>
            </a:r>
            <a:r>
              <a:rPr lang="en-US" sz="2000" dirty="0">
                <a:solidFill>
                  <a:schemeClr val="tx1"/>
                </a:solidFill>
              </a:rPr>
              <a:t> row is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b="1" dirty="0">
                <a:solidFill>
                  <a:schemeClr val="tx1"/>
                </a:solidFill>
              </a:rPr>
              <a:t>A</a:t>
            </a:r>
            <a:r>
              <a:rPr lang="en-US" sz="2000" baseline="-25000" dirty="0">
                <a:solidFill>
                  <a:schemeClr val="tx1"/>
                </a:solidFill>
              </a:rPr>
              <a:t>i</a:t>
            </a:r>
            <a:r>
              <a:rPr lang="en-US" sz="2000" dirty="0">
                <a:solidFill>
                  <a:schemeClr val="tx1"/>
                </a:solidFill>
              </a:rPr>
              <a:t> = (1, x</a:t>
            </a:r>
            <a:r>
              <a:rPr lang="en-US" sz="2000" baseline="-25000" dirty="0">
                <a:solidFill>
                  <a:schemeClr val="tx1"/>
                </a:solidFill>
              </a:rPr>
              <a:t>i1</a:t>
            </a:r>
            <a:r>
              <a:rPr lang="en-US" sz="2000" dirty="0">
                <a:solidFill>
                  <a:schemeClr val="tx1"/>
                </a:solidFill>
              </a:rPr>
              <a:t>, x</a:t>
            </a:r>
            <a:r>
              <a:rPr lang="en-US" sz="2000" baseline="-25000" dirty="0">
                <a:solidFill>
                  <a:schemeClr val="tx1"/>
                </a:solidFill>
              </a:rPr>
              <a:t>i2</a:t>
            </a:r>
            <a:r>
              <a:rPr lang="en-US" sz="2000" dirty="0">
                <a:solidFill>
                  <a:schemeClr val="tx1"/>
                </a:solidFill>
              </a:rPr>
              <a:t>, …, x</a:t>
            </a:r>
            <a:r>
              <a:rPr lang="en-US" sz="2000" baseline="-25000" dirty="0">
                <a:solidFill>
                  <a:schemeClr val="tx1"/>
                </a:solidFill>
              </a:rPr>
              <a:t>in</a:t>
            </a:r>
            <a:r>
              <a:rPr lang="en-US" sz="2000" dirty="0">
                <a:solidFill>
                  <a:schemeClr val="tx1"/>
                </a:solidFill>
              </a:rPr>
              <a:t>); </a:t>
            </a:r>
            <a:r>
              <a:rPr lang="en-US" sz="2000" b="1" dirty="0">
                <a:solidFill>
                  <a:schemeClr val="tx1"/>
                </a:solidFill>
              </a:rPr>
              <a:t>B</a:t>
            </a:r>
            <a:r>
              <a:rPr lang="en-US" sz="2000" baseline="30000" dirty="0">
                <a:solidFill>
                  <a:schemeClr val="tx1"/>
                </a:solidFill>
              </a:rPr>
              <a:t>-1</a:t>
            </a:r>
            <a:r>
              <a:rPr lang="en-US" sz="2000" dirty="0">
                <a:solidFill>
                  <a:schemeClr val="tx1"/>
                </a:solidFill>
              </a:rPr>
              <a:t> is the inversion of matrix </a:t>
            </a:r>
            <a:r>
              <a:rPr lang="en-US" sz="2000" b="1" dirty="0">
                <a:solidFill>
                  <a:schemeClr val="tx1"/>
                </a:solidFill>
              </a:rPr>
              <a:t>B</a:t>
            </a:r>
            <a:r>
              <a:rPr lang="en-US" sz="2000" dirty="0">
                <a:solidFill>
                  <a:schemeClr val="tx1"/>
                </a:solidFill>
              </a:rPr>
              <a:t>; </a:t>
            </a:r>
            <a:r>
              <a:rPr lang="en-US" sz="2000" b="1" dirty="0">
                <a:solidFill>
                  <a:schemeClr val="tx1"/>
                </a:solidFill>
              </a:rPr>
              <a:t>y</a:t>
            </a:r>
            <a:r>
              <a:rPr lang="en-US" sz="2000" dirty="0">
                <a:solidFill>
                  <a:schemeClr val="tx1"/>
                </a:solidFill>
              </a:rPr>
              <a:t> = (y</a:t>
            </a:r>
            <a:r>
              <a:rPr lang="en-US" sz="2000" baseline="-25000" dirty="0">
                <a:solidFill>
                  <a:schemeClr val="tx1"/>
                </a:solidFill>
              </a:rPr>
              <a:t>1</a:t>
            </a:r>
            <a:r>
              <a:rPr lang="en-US" sz="2000" dirty="0">
                <a:solidFill>
                  <a:schemeClr val="tx1"/>
                </a:solidFill>
              </a:rPr>
              <a:t>, y</a:t>
            </a:r>
            <a:r>
              <a:rPr lang="en-US" sz="2000" baseline="-25000" dirty="0">
                <a:solidFill>
                  <a:schemeClr val="tx1"/>
                </a:solidFill>
              </a:rPr>
              <a:t>2</a:t>
            </a:r>
            <a:r>
              <a:rPr lang="en-US" sz="2000" dirty="0">
                <a:solidFill>
                  <a:schemeClr val="tx1"/>
                </a:solidFill>
              </a:rPr>
              <a:t>, …, y</a:t>
            </a:r>
            <a:r>
              <a:rPr lang="en-US" sz="2000" baseline="-25000" dirty="0">
                <a:solidFill>
                  <a:schemeClr val="tx1"/>
                </a:solidFill>
              </a:rPr>
              <a:t>M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  <a:r>
              <a:rPr lang="en-US" sz="2000" baseline="30000" dirty="0">
                <a:solidFill>
                  <a:schemeClr val="tx1"/>
                </a:solidFill>
              </a:rPr>
              <a:t>T</a:t>
            </a:r>
            <a:r>
              <a:rPr lang="en-US" sz="2000" dirty="0">
                <a:solidFill>
                  <a:schemeClr val="tx1"/>
                </a:solidFill>
              </a:rPr>
              <a:t>; </a:t>
            </a:r>
            <a:r>
              <a:rPr lang="en-US" sz="2000" b="1" dirty="0">
                <a:solidFill>
                  <a:schemeClr val="tx1"/>
                </a:solidFill>
              </a:rPr>
              <a:t>I</a:t>
            </a:r>
            <a:r>
              <a:rPr lang="en-US" sz="2000" baseline="-25000" dirty="0">
                <a:solidFill>
                  <a:schemeClr val="tx1"/>
                </a:solidFill>
              </a:rPr>
              <a:t>n+1</a:t>
            </a:r>
            <a:r>
              <a:rPr lang="en-US" sz="2000" dirty="0">
                <a:solidFill>
                  <a:schemeClr val="tx1"/>
                </a:solidFill>
              </a:rPr>
              <a:t> is the identity matrix of size n+1.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Compared with OLS, Ridge can 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Avoid the cases of singularity, unlike OLS. Hence Ridge always works.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Reduce overfitting.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But error in the training data might be greater than OLS.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FF0000"/>
                </a:solidFill>
              </a:rPr>
              <a:t>Note: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i="1" dirty="0">
                <a:solidFill>
                  <a:schemeClr val="tx1"/>
                </a:solidFill>
              </a:rPr>
              <a:t>the predictiveness of Ridge depends heavily on the choice of the hyperparameter λ</a:t>
            </a:r>
            <a:r>
              <a:rPr lang="en-US" sz="2400" i="1" dirty="0">
                <a:solidFill>
                  <a:schemeClr val="tx1"/>
                </a:solidFill>
              </a:rPr>
              <a:t>.</a:t>
            </a:r>
            <a:endParaRPr lang="en-US" sz="2200" i="1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362200"/>
            <a:ext cx="36576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77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Methods: </a:t>
            </a:r>
            <a:r>
              <a:rPr lang="en-US" sz="3200" dirty="0">
                <a:solidFill>
                  <a:srgbClr val="0000FF"/>
                </a:solidFill>
              </a:rPr>
              <a:t>Ridge regression (4)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518159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Input: </a:t>
            </a:r>
            <a:r>
              <a:rPr lang="en-US" sz="2200" b="1" dirty="0">
                <a:solidFill>
                  <a:schemeClr val="tx1"/>
                </a:solidFill>
              </a:rPr>
              <a:t>D</a:t>
            </a:r>
            <a:r>
              <a:rPr lang="en-US" sz="2200" dirty="0">
                <a:solidFill>
                  <a:schemeClr val="tx1"/>
                </a:solidFill>
              </a:rPr>
              <a:t> = {(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baseline="-25000" dirty="0">
                <a:solidFill>
                  <a:schemeClr val="tx1"/>
                </a:solidFill>
              </a:rPr>
              <a:t>1</a:t>
            </a:r>
            <a:r>
              <a:rPr lang="en-US" sz="2200" dirty="0">
                <a:solidFill>
                  <a:schemeClr val="tx1"/>
                </a:solidFill>
              </a:rPr>
              <a:t>, y</a:t>
            </a:r>
            <a:r>
              <a:rPr lang="en-US" sz="2200" baseline="-25000" dirty="0">
                <a:solidFill>
                  <a:schemeClr val="tx1"/>
                </a:solidFill>
              </a:rPr>
              <a:t>1</a:t>
            </a:r>
            <a:r>
              <a:rPr lang="en-US" sz="2200" dirty="0">
                <a:solidFill>
                  <a:schemeClr val="tx1"/>
                </a:solidFill>
              </a:rPr>
              <a:t>), 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baseline="-25000" dirty="0">
                <a:solidFill>
                  <a:schemeClr val="tx1"/>
                </a:solidFill>
              </a:rPr>
              <a:t>2</a:t>
            </a:r>
            <a:r>
              <a:rPr lang="en-US" sz="2200" dirty="0">
                <a:solidFill>
                  <a:schemeClr val="tx1"/>
                </a:solidFill>
              </a:rPr>
              <a:t>, y</a:t>
            </a:r>
            <a:r>
              <a:rPr lang="en-US" sz="2200" baseline="-25000" dirty="0">
                <a:solidFill>
                  <a:schemeClr val="tx1"/>
                </a:solidFill>
              </a:rPr>
              <a:t>2</a:t>
            </a:r>
            <a:r>
              <a:rPr lang="en-US" sz="2200" dirty="0">
                <a:solidFill>
                  <a:schemeClr val="tx1"/>
                </a:solidFill>
              </a:rPr>
              <a:t>), …, 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baseline="-25000" dirty="0">
                <a:solidFill>
                  <a:schemeClr val="tx1"/>
                </a:solidFill>
              </a:rPr>
              <a:t>M</a:t>
            </a:r>
            <a:r>
              <a:rPr lang="en-US" sz="2200" dirty="0">
                <a:solidFill>
                  <a:schemeClr val="tx1"/>
                </a:solidFill>
              </a:rPr>
              <a:t>, y</a:t>
            </a:r>
            <a:r>
              <a:rPr lang="en-US" sz="2200" baseline="-25000" dirty="0">
                <a:solidFill>
                  <a:schemeClr val="tx1"/>
                </a:solidFill>
              </a:rPr>
              <a:t>M</a:t>
            </a:r>
            <a:r>
              <a:rPr lang="en-US" sz="2200" dirty="0">
                <a:solidFill>
                  <a:schemeClr val="tx1"/>
                </a:solidFill>
              </a:rPr>
              <a:t>)} and λ&gt;0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Output: </a:t>
            </a:r>
            <a:r>
              <a:rPr lang="en-US" sz="2200" b="1" dirty="0">
                <a:solidFill>
                  <a:schemeClr val="tx1"/>
                </a:solidFill>
              </a:rPr>
              <a:t>w</a:t>
            </a:r>
            <a:r>
              <a:rPr lang="en-US" sz="2200" dirty="0">
                <a:solidFill>
                  <a:schemeClr val="tx1"/>
                </a:solidFill>
              </a:rPr>
              <a:t>*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Learning: compute </a:t>
            </a:r>
            <a:endParaRPr lang="en-US" sz="2000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endParaRPr lang="en-US" sz="22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Prediction for a new 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dirty="0">
                <a:solidFill>
                  <a:schemeClr val="tx1"/>
                </a:solidFill>
              </a:rPr>
              <a:t>:</a:t>
            </a:r>
          </a:p>
          <a:p>
            <a:pPr>
              <a:spcBef>
                <a:spcPts val="1200"/>
              </a:spcBef>
            </a:pPr>
            <a:endParaRPr lang="en-US" sz="2200" dirty="0"/>
          </a:p>
          <a:p>
            <a:pPr>
              <a:spcBef>
                <a:spcPts val="1200"/>
              </a:spcBef>
            </a:pPr>
            <a:endParaRPr lang="en-US" sz="2200" dirty="0"/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FF0000"/>
                </a:solidFill>
              </a:rPr>
              <a:t>Note: </a:t>
            </a:r>
            <a:r>
              <a:rPr lang="en-US" sz="2200" dirty="0">
                <a:solidFill>
                  <a:srgbClr val="000000"/>
                </a:solidFill>
              </a:rPr>
              <a:t>to avoid some negative effects of the magnitute of y on covariates </a:t>
            </a:r>
            <a:r>
              <a:rPr lang="en-US" sz="2200" b="1" dirty="0">
                <a:solidFill>
                  <a:srgbClr val="000000"/>
                </a:solidFill>
              </a:rPr>
              <a:t>x</a:t>
            </a:r>
            <a:r>
              <a:rPr lang="en-US" sz="2200" dirty="0">
                <a:solidFill>
                  <a:srgbClr val="000000"/>
                </a:solidFill>
              </a:rPr>
              <a:t>, one should remove w</a:t>
            </a:r>
            <a:r>
              <a:rPr lang="en-US" sz="2200" baseline="-25000" dirty="0">
                <a:solidFill>
                  <a:srgbClr val="000000"/>
                </a:solidFill>
              </a:rPr>
              <a:t>0</a:t>
            </a:r>
            <a:r>
              <a:rPr lang="en-US" sz="2200" dirty="0">
                <a:solidFill>
                  <a:srgbClr val="000000"/>
                </a:solidFill>
              </a:rPr>
              <a:t> from the penalty term in (2). In this case, the solution of </a:t>
            </a:r>
            <a:r>
              <a:rPr lang="en-US" sz="2200" b="1" dirty="0">
                <a:solidFill>
                  <a:srgbClr val="000000"/>
                </a:solidFill>
              </a:rPr>
              <a:t>w</a:t>
            </a:r>
            <a:r>
              <a:rPr lang="en-US" sz="2200" dirty="0">
                <a:solidFill>
                  <a:srgbClr val="000000"/>
                </a:solidFill>
              </a:rPr>
              <a:t>* should be modified slightly.</a:t>
            </a:r>
            <a:endParaRPr lang="en-US" sz="2200" dirty="0"/>
          </a:p>
          <a:p>
            <a:pPr marL="0" indent="0" algn="ctr">
              <a:spcBef>
                <a:spcPts val="1200"/>
              </a:spcBef>
              <a:buNone/>
            </a:pPr>
            <a:endParaRPr lang="en-US" sz="2200" dirty="0">
              <a:solidFill>
                <a:srgbClr val="FF000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4038600"/>
            <a:ext cx="3771900" cy="381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9400" y="2971800"/>
            <a:ext cx="36576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67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An example of using Ridge and OLS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460216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The training set </a:t>
            </a:r>
            <a:r>
              <a:rPr lang="en-US" sz="2200" b="1" dirty="0">
                <a:solidFill>
                  <a:schemeClr val="tx1"/>
                </a:solidFill>
              </a:rPr>
              <a:t>D</a:t>
            </a:r>
            <a:r>
              <a:rPr lang="en-US" sz="2200" dirty="0">
                <a:solidFill>
                  <a:schemeClr val="tx1"/>
                </a:solidFill>
              </a:rPr>
              <a:t> contains 67 observations on prostate cancer, each was represented with 8 attributes. Ridge and OLS were learned from </a:t>
            </a:r>
            <a:r>
              <a:rPr lang="en-US" sz="2200" b="1" dirty="0">
                <a:solidFill>
                  <a:schemeClr val="tx1"/>
                </a:solidFill>
              </a:rPr>
              <a:t>D</a:t>
            </a:r>
            <a:r>
              <a:rPr lang="en-US" sz="2200" dirty="0">
                <a:solidFill>
                  <a:schemeClr val="tx1"/>
                </a:solidFill>
              </a:rPr>
              <a:t>, and then predicted 30 new observations.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endParaRPr lang="en-US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17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213646"/>
              </p:ext>
            </p:extLst>
          </p:nvPr>
        </p:nvGraphicFramePr>
        <p:xfrm>
          <a:off x="1752600" y="2669427"/>
          <a:ext cx="6477000" cy="411237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15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5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</a:t>
                      </a:r>
                    </a:p>
                  </a:txBody>
                  <a:tcPr marL="9525" marR="9525" marT="9525" marB="0" anchor="b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</a:t>
                      </a:r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rdinary Least Squares</a:t>
                      </a:r>
                    </a:p>
                  </a:txBody>
                  <a:tcPr marL="9525" marR="9525" marT="9525" marB="0" anchor="b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Ridge</a:t>
                      </a:r>
                    </a:p>
                  </a:txBody>
                  <a:tcPr marL="9525" marR="9525" marT="9525" marB="0" anchor="b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2.465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2.452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lcavol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0.680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0.420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lweight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0.263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0.238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age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−0.141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−0.046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lbph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0.210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0.162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svi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0.305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0.227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lcp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−0.288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0.000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gleason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−0.021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0.040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pgg45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0.267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0.133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b="1" u="none" strike="noStrike">
                          <a:effectLst/>
                        </a:rPr>
                        <a:t>Test RSS</a:t>
                      </a:r>
                      <a:endParaRPr lang="vi-VN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1" u="none" strike="noStrike">
                          <a:effectLst/>
                        </a:rPr>
                        <a:t>0.521</a:t>
                      </a:r>
                      <a:endParaRPr lang="vi-VN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1" u="none" strike="noStrike">
                          <a:effectLst/>
                        </a:rPr>
                        <a:t>0.492</a:t>
                      </a:r>
                      <a:endParaRPr lang="vi-VN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4432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Effects of λ in Ridge regression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460216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chemeClr val="tx1"/>
                </a:solidFill>
              </a:rPr>
              <a:t>W</a:t>
            </a:r>
            <a:r>
              <a:rPr lang="en-US" sz="2200" dirty="0">
                <a:solidFill>
                  <a:schemeClr val="tx1"/>
                </a:solidFill>
              </a:rPr>
              <a:t>* = (w</a:t>
            </a:r>
            <a:r>
              <a:rPr lang="en-US" sz="2200" baseline="-25000" dirty="0">
                <a:solidFill>
                  <a:schemeClr val="tx1"/>
                </a:solidFill>
              </a:rPr>
              <a:t>0</a:t>
            </a:r>
            <a:r>
              <a:rPr lang="en-US" sz="2200" dirty="0">
                <a:solidFill>
                  <a:schemeClr val="tx1"/>
                </a:solidFill>
              </a:rPr>
              <a:t>, S1, S2, S3, S4, S5, S6, AGE, SEX, BMI, BP) changes as the regularization constant λ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200" dirty="0">
                <a:solidFill>
                  <a:schemeClr val="tx1"/>
                </a:solidFill>
              </a:rPr>
              <a:t>changes.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endParaRPr lang="en-US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290" y="2590800"/>
            <a:ext cx="6020110" cy="416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32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LASSO</a:t>
            </a:r>
            <a:endParaRPr lang="en-US" sz="3200" dirty="0">
              <a:solidFill>
                <a:srgbClr val="0000F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95300" y="1524003"/>
                <a:ext cx="9163050" cy="5333997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1200"/>
                  </a:spcBef>
                </a:pPr>
                <a:r>
                  <a:rPr lang="en-US" sz="2200" dirty="0">
                    <a:solidFill>
                      <a:schemeClr val="tx1"/>
                    </a:solidFill>
                  </a:rPr>
                  <a:t>Ridge regression use </a:t>
                </a:r>
                <a:r>
                  <a:rPr lang="en-US" sz="2400" dirty="0">
                    <a:solidFill>
                      <a:schemeClr val="tx1"/>
                    </a:solidFill>
                  </a:rPr>
                  <a:t>L</a:t>
                </a:r>
                <a:r>
                  <a:rPr lang="en-US" sz="2400" baseline="30000" dirty="0">
                    <a:solidFill>
                      <a:schemeClr val="tx1"/>
                    </a:solidFill>
                  </a:rPr>
                  <a:t>2</a:t>
                </a:r>
                <a:r>
                  <a:rPr lang="en-US" sz="2200" dirty="0">
                    <a:solidFill>
                      <a:schemeClr val="tx1"/>
                    </a:solidFill>
                  </a:rPr>
                  <a:t> norm for regularization:</a:t>
                </a:r>
              </a:p>
              <a:p>
                <a:pPr marL="228600" lvl="1" indent="0">
                  <a:spcBef>
                    <a:spcPts val="1200"/>
                  </a:spcBef>
                  <a:buClr>
                    <a:schemeClr val="tx1"/>
                  </a:buClr>
                  <a:buSzPct val="50000"/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2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p>
                        <m:r>
                          <a:rPr lang="en-US" sz="22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sz="2200" b="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22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b="0" i="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arg</m:t>
                        </m:r>
                      </m:fName>
                      <m:e>
                        <m:func>
                          <m:funcPr>
                            <m:ctrlPr>
                              <a:rPr lang="en-US" sz="22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sz="2200" b="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200" b="0" i="0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en-US" sz="2200" b="1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𝒘</m:t>
                                </m:r>
                              </m:lim>
                            </m:limLow>
                          </m:fName>
                          <m:e>
                            <m:nary>
                              <m:naryPr>
                                <m:chr m:val="∑"/>
                                <m:ctrlPr>
                                  <a:rPr lang="en-US" sz="2200" b="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200" b="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200" b="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200" b="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sz="2200" b="0" i="1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200" b="0" i="1" dirty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200" b="0" i="1" dirty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0" i="1" dirty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dirty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0" i="1" dirty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200" b="0" i="1" dirty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200" b="1" i="1" dirty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𝑨</m:t>
                                            </m:r>
                                          </m:e>
                                          <m:sub>
                                            <m:r>
                                              <a:rPr lang="en-US" sz="2200" b="0" i="1" dirty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sz="2200" b="1" i="1" dirty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𝒘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sz="2200" b="0" i="1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e>
                        </m:func>
                      </m:e>
                    </m:func>
                    <m:r>
                      <a:rPr lang="vi-VN" sz="2200" b="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200" dirty="0">
                    <a:solidFill>
                      <a:schemeClr val="tx1"/>
                    </a:solidFill>
                  </a:rPr>
                  <a:t> subject to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2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2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2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sz="22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Sup>
                          <m:sSubSupPr>
                            <m:ctrlPr>
                              <a:rPr lang="en-US" sz="22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2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22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en-US" sz="22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nary>
                    <m:r>
                      <a:rPr lang="en-US" sz="22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200" b="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2200" dirty="0">
                  <a:solidFill>
                    <a:schemeClr val="tx1"/>
                  </a:solidFill>
                </a:endParaRPr>
              </a:p>
              <a:p>
                <a:pPr>
                  <a:spcBef>
                    <a:spcPts val="1200"/>
                  </a:spcBef>
                </a:pPr>
                <a:r>
                  <a:rPr lang="en-US" sz="2200" dirty="0">
                    <a:solidFill>
                      <a:schemeClr val="tx1"/>
                    </a:solidFill>
                  </a:rPr>
                  <a:t>Replacing </a:t>
                </a:r>
                <a:r>
                  <a:rPr lang="en-US" sz="2400" dirty="0">
                    <a:solidFill>
                      <a:schemeClr val="tx1"/>
                    </a:solidFill>
                  </a:rPr>
                  <a:t>L</a:t>
                </a:r>
                <a:r>
                  <a:rPr lang="en-US" sz="2400" baseline="30000" dirty="0">
                    <a:solidFill>
                      <a:schemeClr val="tx1"/>
                    </a:solidFill>
                  </a:rPr>
                  <a:t>2</a:t>
                </a:r>
                <a:r>
                  <a:rPr lang="en-US" sz="2200" dirty="0">
                    <a:solidFill>
                      <a:schemeClr val="tx1"/>
                    </a:solidFill>
                  </a:rPr>
                  <a:t> by </a:t>
                </a:r>
                <a:r>
                  <a:rPr lang="en-US" sz="2400" dirty="0">
                    <a:solidFill>
                      <a:schemeClr val="tx1"/>
                    </a:solidFill>
                  </a:rPr>
                  <a:t>L</a:t>
                </a:r>
                <a:r>
                  <a:rPr lang="en-US" sz="2400" baseline="30000" dirty="0">
                    <a:solidFill>
                      <a:schemeClr val="tx1"/>
                    </a:solidFill>
                  </a:rPr>
                  <a:t>1</a:t>
                </a:r>
                <a:r>
                  <a:rPr lang="en-US" sz="2200" dirty="0">
                    <a:solidFill>
                      <a:schemeClr val="tx1"/>
                    </a:solidFill>
                  </a:rPr>
                  <a:t> norm will result in LASSO:</a:t>
                </a:r>
              </a:p>
              <a:p>
                <a:pPr marL="228600" lvl="1" indent="0">
                  <a:spcBef>
                    <a:spcPts val="1200"/>
                  </a:spcBef>
                  <a:buClr>
                    <a:schemeClr val="tx1"/>
                  </a:buClr>
                  <a:buSzPct val="5000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en-US" sz="20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000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0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arg</m:t>
                          </m:r>
                        </m:fName>
                        <m:e>
                          <m:func>
                            <m:funcPr>
                              <m:ctrlPr>
                                <a:rPr lang="en-US" sz="2000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sz="20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e>
                                <m:lim>
                                  <m:r>
                                    <a:rPr lang="en-US" sz="2000" b="1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lim>
                              </m:limLow>
                            </m:fName>
                            <m:e>
                              <m:nary>
                                <m:naryPr>
                                  <m:chr m:val="∑"/>
                                  <m:ctrlPr>
                                    <a:rPr lang="en-US" sz="20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0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0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000" i="1" dirty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sz="20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sz="200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000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000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2000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000" b="1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𝑨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000" i="1" dirty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000" b="1" i="1" dirty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𝒘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sz="2000" i="1" dirty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func>
                        </m:e>
                      </m:func>
                      <m:r>
                        <a:rPr lang="en-US" sz="2000" i="1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  <a:p>
                <a:pPr marL="228600" lvl="1" indent="0" algn="ctr">
                  <a:spcBef>
                    <a:spcPts val="1200"/>
                  </a:spcBef>
                  <a:buClr>
                    <a:schemeClr val="tx1"/>
                  </a:buClr>
                  <a:buSzPct val="50000"/>
                  <a:buNone/>
                </a:pPr>
                <a:r>
                  <a:rPr lang="en-US" sz="2000" dirty="0">
                    <a:solidFill>
                      <a:schemeClr val="tx1"/>
                    </a:solidFill>
                  </a:rPr>
                  <a:t>Subject to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sz="20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sz="20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2000" b="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000" b="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e>
                    </m:nary>
                    <m:r>
                      <a:rPr 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2200" dirty="0">
                  <a:solidFill>
                    <a:schemeClr val="tx1"/>
                  </a:solidFill>
                </a:endParaRPr>
              </a:p>
              <a:p>
                <a:pPr>
                  <a:spcBef>
                    <a:spcPts val="1200"/>
                  </a:spcBef>
                </a:pPr>
                <a:r>
                  <a:rPr lang="en-US" sz="2200" dirty="0">
                    <a:solidFill>
                      <a:schemeClr val="tx1"/>
                    </a:solidFill>
                  </a:rPr>
                  <a:t>Equivalently:</a:t>
                </a:r>
              </a:p>
              <a:p>
                <a:pPr marL="0" indent="0">
                  <a:spcBef>
                    <a:spcPts val="120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p>
                          <m:r>
                            <a:rPr lang="en-US" sz="2400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400" i="1" dirty="0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arg</m:t>
                          </m:r>
                        </m:fName>
                        <m:e>
                          <m:func>
                            <m:funcPr>
                              <m:ctrlPr>
                                <a:rPr lang="en-US" sz="2400" i="1" dirty="0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sz="2400" i="1" dirty="0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400" dirty="0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</m:e>
                                <m:lim>
                                  <m:r>
                                    <a:rPr lang="en-US" sz="2400" b="1" i="1" dirty="0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lim>
                              </m:limLow>
                            </m:fName>
                            <m:e>
                              <m:nary>
                                <m:naryPr>
                                  <m:chr m:val="∑"/>
                                  <m:ctrlPr>
                                    <a:rPr lang="en-US" sz="2400" i="1" dirty="0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sz="2400" i="1" dirty="0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 dirty="0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400" i="1" dirty="0">
                                      <a:solidFill>
                                        <a:srgbClr val="0432FF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sz="2400" i="1" dirty="0">
                                          <a:solidFill>
                                            <a:srgbClr val="0432F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sz="2400" i="1" dirty="0">
                                              <a:solidFill>
                                                <a:srgbClr val="0432FF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 dirty="0">
                                                  <a:solidFill>
                                                    <a:srgbClr val="0432FF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 dirty="0">
                                                  <a:solidFill>
                                                    <a:srgbClr val="0432FF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 dirty="0">
                                                  <a:solidFill>
                                                    <a:srgbClr val="0432FF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400" i="1" dirty="0">
                                              <a:solidFill>
                                                <a:srgbClr val="0432FF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2400" i="1" dirty="0">
                                                  <a:solidFill>
                                                    <a:srgbClr val="0432FF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b="1" i="1" dirty="0">
                                                  <a:solidFill>
                                                    <a:srgbClr val="0432FF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𝑨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 dirty="0">
                                                  <a:solidFill>
                                                    <a:srgbClr val="0432FF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sz="2400" b="1" i="1" dirty="0">
                                              <a:solidFill>
                                                <a:srgbClr val="0432FF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𝒘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sz="2400" i="1" dirty="0">
                                          <a:solidFill>
                                            <a:srgbClr val="0432FF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</m:func>
                        </m:e>
                      </m:func>
                      <m:r>
                        <a:rPr lang="en-US" sz="2400" b="0" i="1" dirty="0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dirty="0">
                          <a:solidFill>
                            <a:srgbClr val="0432FF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sSub>
                        <m:sSubPr>
                          <m:ctrlPr>
                            <a:rPr lang="en-US" sz="2400" b="0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2400" b="0" i="1" dirty="0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dirty="0">
                                  <a:solidFill>
                                    <a:srgbClr val="0432FF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𝒘</m:t>
                              </m:r>
                            </m:e>
                          </m:d>
                        </m:e>
                        <m:sub>
                          <m:r>
                            <a:rPr lang="en-US" sz="2400" b="0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400" dirty="0">
                  <a:solidFill>
                    <a:srgbClr val="0432FF"/>
                  </a:solidFill>
                </a:endParaRPr>
              </a:p>
              <a:p>
                <a:pPr>
                  <a:spcBef>
                    <a:spcPts val="1200"/>
                  </a:spcBef>
                </a:pPr>
                <a:r>
                  <a:rPr lang="en-US" sz="2200" dirty="0">
                    <a:solidFill>
                      <a:schemeClr val="tx1"/>
                    </a:solidFill>
                  </a:rPr>
                  <a:t>This problem is non-differentiable </a:t>
                </a:r>
                <a:r>
                  <a:rPr lang="en-US" sz="2200" dirty="0">
                    <a:solidFill>
                      <a:schemeClr val="tx1"/>
                    </a:solidFill>
                    <a:sym typeface="Wingdings" pitchFamily="2" charset="2"/>
                  </a:rPr>
                  <a:t> the training algorithm should be more complex than Ridge.</a:t>
                </a:r>
                <a:endParaRPr lang="en-US" sz="2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95300" y="1524003"/>
                <a:ext cx="9163050" cy="5333997"/>
              </a:xfrm>
              <a:blipFill>
                <a:blip r:embed="rId3"/>
                <a:stretch>
                  <a:fillRect l="-553" t="-952" r="-968" b="-15952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137650" y="20574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(3)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4CCCFB-0E8A-F14C-933A-2DE7B937B50E}"/>
              </a:ext>
            </a:extLst>
          </p:cNvPr>
          <p:cNvSpPr txBox="1"/>
          <p:nvPr/>
        </p:nvSpPr>
        <p:spPr>
          <a:xfrm>
            <a:off x="9137650" y="5133942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(4)</a:t>
            </a:r>
          </a:p>
        </p:txBody>
      </p:sp>
    </p:spTree>
    <p:extLst>
      <p:ext uri="{BB962C8B-B14F-4D97-AF65-F5344CB8AC3E}">
        <p14:creationId xmlns:p14="http://schemas.microsoft.com/office/powerpoint/2010/main" val="2803057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Contents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5333997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Introduction to Machine Learning </a:t>
            </a:r>
            <a:r>
              <a:rPr lang="en-US" sz="2400" dirty="0">
                <a:solidFill>
                  <a:schemeClr val="tx1"/>
                </a:solidFill>
              </a:rPr>
              <a:t>&amp; Data Mining</a:t>
            </a:r>
            <a:endParaRPr lang="en-US" sz="22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rgbClr val="0000FF"/>
                </a:solidFill>
              </a:rPr>
              <a:t>Supervised learning</a:t>
            </a:r>
            <a:endParaRPr lang="en-US" b="1" dirty="0">
              <a:solidFill>
                <a:srgbClr val="0000FF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200" b="1" dirty="0">
                <a:solidFill>
                  <a:srgbClr val="0000FF"/>
                </a:solidFill>
              </a:rPr>
              <a:t>Linear regression</a:t>
            </a:r>
          </a:p>
          <a:p>
            <a:r>
              <a:rPr lang="en-US" sz="2200" dirty="0">
                <a:solidFill>
                  <a:schemeClr val="tx1"/>
                </a:solidFill>
              </a:rPr>
              <a:t>Unsupervised learning</a:t>
            </a:r>
          </a:p>
          <a:p>
            <a:r>
              <a:rPr lang="en-US" sz="2200" dirty="0">
                <a:solidFill>
                  <a:schemeClr val="tx1"/>
                </a:solidFill>
              </a:rPr>
              <a:t>Practical advice</a:t>
            </a:r>
          </a:p>
        </p:txBody>
      </p:sp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9504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LASSO: </a:t>
            </a:r>
            <a:r>
              <a:rPr lang="en-US" sz="3200" dirty="0">
                <a:solidFill>
                  <a:srgbClr val="0432FF"/>
                </a:solidFill>
              </a:rPr>
              <a:t>regularization role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0"/>
            <a:ext cx="9163050" cy="5105400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sz="2200" dirty="0">
                <a:solidFill>
                  <a:schemeClr val="tx1"/>
                </a:solidFill>
              </a:rPr>
              <a:t>The regularization types lead to different domains for </a:t>
            </a:r>
            <a:r>
              <a:rPr lang="en-US" sz="2200" b="1" dirty="0">
                <a:solidFill>
                  <a:schemeClr val="tx1"/>
                </a:solidFill>
              </a:rPr>
              <a:t>w</a:t>
            </a:r>
            <a:r>
              <a:rPr lang="en-US" sz="2200" dirty="0">
                <a:solidFill>
                  <a:schemeClr val="tx1"/>
                </a:solidFill>
              </a:rPr>
              <a:t>.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LASSO often produces </a:t>
            </a:r>
            <a:r>
              <a:rPr lang="en-US" sz="2200" b="1" dirty="0">
                <a:solidFill>
                  <a:schemeClr val="tx1"/>
                </a:solidFill>
              </a:rPr>
              <a:t>sparse</a:t>
            </a:r>
            <a:r>
              <a:rPr lang="en-US" sz="2200" dirty="0">
                <a:solidFill>
                  <a:schemeClr val="tx1"/>
                </a:solidFill>
              </a:rPr>
              <a:t> solutions, i.e., many components of </a:t>
            </a:r>
            <a:r>
              <a:rPr lang="en-US" sz="2200" b="1" dirty="0">
                <a:solidFill>
                  <a:schemeClr val="tx1"/>
                </a:solidFill>
              </a:rPr>
              <a:t>w</a:t>
            </a:r>
            <a:r>
              <a:rPr lang="en-US" sz="2200" dirty="0">
                <a:solidFill>
                  <a:schemeClr val="tx1"/>
                </a:solidFill>
              </a:rPr>
              <a:t> are zero.</a:t>
            </a:r>
            <a:endParaRPr lang="en-US" sz="2200" dirty="0"/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rgbClr val="0432FF"/>
                </a:solidFill>
              </a:rPr>
              <a:t>Shinkage and selection at the same time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endParaRPr lang="en-US" sz="2200" dirty="0">
              <a:solidFill>
                <a:srgbClr val="0432FF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34EAFD-72EA-174B-AC6D-860EB66F1C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945"/>
          <a:stretch/>
        </p:blipFill>
        <p:spPr>
          <a:xfrm>
            <a:off x="1028700" y="3429655"/>
            <a:ext cx="7620000" cy="2676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B849A4-BC70-4D43-8CF1-8DFB79E83486}"/>
              </a:ext>
            </a:extLst>
          </p:cNvPr>
          <p:cNvSpPr txBox="1"/>
          <p:nvPr/>
        </p:nvSpPr>
        <p:spPr>
          <a:xfrm>
            <a:off x="4343400" y="6235371"/>
            <a:ext cx="556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Figure by Nicoguaro - Own work, CC BY 4.0, https://commons.wikimedia.org/w/index.php?curid=58258966</a:t>
            </a:r>
            <a:endParaRPr sz="1400"/>
          </a:p>
        </p:txBody>
      </p:sp>
    </p:spTree>
    <p:extLst>
      <p:ext uri="{BB962C8B-B14F-4D97-AF65-F5344CB8AC3E}">
        <p14:creationId xmlns:p14="http://schemas.microsoft.com/office/powerpoint/2010/main" val="9234693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OLS, Ridge, and LASSO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460216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The training set </a:t>
            </a:r>
            <a:r>
              <a:rPr lang="en-US" sz="2200" b="1" dirty="0">
                <a:solidFill>
                  <a:schemeClr val="tx1"/>
                </a:solidFill>
              </a:rPr>
              <a:t>D</a:t>
            </a:r>
            <a:r>
              <a:rPr lang="en-US" sz="2200" dirty="0">
                <a:solidFill>
                  <a:schemeClr val="tx1"/>
                </a:solidFill>
              </a:rPr>
              <a:t> contains 67 observations on prostate cancer, each was represented with 8 attributes. OLS, Ridge, and LASSO were trained from </a:t>
            </a:r>
            <a:r>
              <a:rPr lang="en-US" sz="2200" b="1" dirty="0">
                <a:solidFill>
                  <a:schemeClr val="tx1"/>
                </a:solidFill>
              </a:rPr>
              <a:t>D</a:t>
            </a:r>
            <a:r>
              <a:rPr lang="en-US" sz="2200" dirty="0">
                <a:solidFill>
                  <a:schemeClr val="tx1"/>
                </a:solidFill>
              </a:rPr>
              <a:t>, and then predicted 30 new observations.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endParaRPr lang="en-US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21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19804"/>
              </p:ext>
            </p:extLst>
          </p:nvPr>
        </p:nvGraphicFramePr>
        <p:xfrm>
          <a:off x="616070" y="2745625"/>
          <a:ext cx="6477000" cy="411237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619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4072599360"/>
                    </a:ext>
                  </a:extLst>
                </a:gridCol>
              </a:tblGrid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</a:t>
                      </a:r>
                    </a:p>
                  </a:txBody>
                  <a:tcPr marL="9525" marR="9525" marT="9525" marB="0" anchor="b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</a:t>
                      </a:r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rdinary Least Squares</a:t>
                      </a:r>
                    </a:p>
                  </a:txBody>
                  <a:tcPr marL="9525" marR="9525" marT="9525" marB="0" anchor="b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Ridge</a:t>
                      </a:r>
                    </a:p>
                  </a:txBody>
                  <a:tcPr marL="9525" marR="9525" marT="9525" marB="0" anchor="b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LASSO</a:t>
                      </a:r>
                    </a:p>
                  </a:txBody>
                  <a:tcPr marL="9525" marR="9525" marT="9525" marB="0" anchor="b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2.465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2.452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2.468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lcavol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0.680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0.420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0.533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lweight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0.263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0.238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age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−0.141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−0.046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lbph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0.210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0.162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svi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0.305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0.227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lcp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−0.288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0.000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gleason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−0.021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0.040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u="none" strike="noStrike">
                          <a:effectLst/>
                        </a:rPr>
                        <a:t>pgg45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0.267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u="none" strike="noStrike">
                          <a:effectLst/>
                        </a:rPr>
                        <a:t>0.133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1517">
                <a:tc>
                  <a:txBody>
                    <a:bodyPr/>
                    <a:lstStyle/>
                    <a:p>
                      <a:pPr marL="144000" algn="l" fontAlgn="b"/>
                      <a:r>
                        <a:rPr lang="vi-VN" sz="1600" b="1" u="none" strike="noStrike">
                          <a:effectLst/>
                        </a:rPr>
                        <a:t>Test RSS</a:t>
                      </a:r>
                      <a:endParaRPr lang="vi-VN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1" u="none" strike="noStrike">
                          <a:effectLst/>
                        </a:rPr>
                        <a:t>0.521</a:t>
                      </a:r>
                      <a:endParaRPr lang="vi-VN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1" u="none" strike="noStrike">
                          <a:effectLst/>
                        </a:rPr>
                        <a:t>0.492</a:t>
                      </a:r>
                      <a:endParaRPr lang="vi-VN" sz="16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vi-VN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0.479</a:t>
                      </a: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1E9FA0DE-4772-D244-9B37-D563B9D398B3}"/>
              </a:ext>
            </a:extLst>
          </p:cNvPr>
          <p:cNvSpPr/>
          <p:nvPr/>
        </p:nvSpPr>
        <p:spPr>
          <a:xfrm>
            <a:off x="7772400" y="3962400"/>
            <a:ext cx="2051050" cy="1905000"/>
          </a:xfrm>
          <a:prstGeom prst="wedgeRoundRectCallout">
            <a:avLst>
              <a:gd name="adj1" fmla="val -81437"/>
              <a:gd name="adj2" fmla="val 64204"/>
              <a:gd name="adj3" fmla="val 16667"/>
            </a:avLst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Some weights are 0 </a:t>
            </a:r>
            <a:br>
              <a:rPr lang="en-US">
                <a:solidFill>
                  <a:schemeClr val="tx1"/>
                </a:solidFill>
              </a:rPr>
            </a:br>
            <a:r>
              <a:rPr lang="en-US">
                <a:solidFill>
                  <a:schemeClr val="tx1"/>
                </a:solidFill>
                <a:sym typeface="Wingdings" pitchFamily="2" charset="2"/>
              </a:rPr>
              <a:t> some attributes may not be important</a:t>
            </a:r>
            <a:endParaRPr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67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References</a:t>
            </a:r>
            <a:endParaRPr lang="en-US" sz="3200" dirty="0">
              <a:solidFill>
                <a:srgbClr val="0000FF"/>
              </a:solidFill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0"/>
            <a:ext cx="9163050" cy="5105400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dirty="0">
                <a:solidFill>
                  <a:schemeClr val="tx1"/>
                </a:solidFill>
              </a:rPr>
              <a:t>Trevor Hastie, Robert Tibshirani, Jerome Friedman. </a:t>
            </a:r>
            <a:r>
              <a:rPr lang="en-US" i="1" dirty="0">
                <a:solidFill>
                  <a:schemeClr val="tx1"/>
                </a:solidFill>
              </a:rPr>
              <a:t>The Elements of Statistical Learning</a:t>
            </a:r>
            <a:r>
              <a:rPr lang="en-US" dirty="0">
                <a:solidFill>
                  <a:schemeClr val="tx1"/>
                </a:solidFill>
              </a:rPr>
              <a:t>. Springer, 2009.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chemeClr val="tx1"/>
                </a:solidFill>
              </a:rPr>
              <a:t>Tibshirani, Robert (1996). "Regression Shrinkage and Selection via the lasso". </a:t>
            </a:r>
            <a:r>
              <a:rPr lang="en-US" i="1" dirty="0">
                <a:solidFill>
                  <a:schemeClr val="tx1"/>
                </a:solidFill>
              </a:rPr>
              <a:t>Journal of the Royal Statistical Society. Series B (methodological)</a:t>
            </a:r>
            <a:r>
              <a:rPr lang="en-US" dirty="0">
                <a:solidFill>
                  <a:schemeClr val="tx1"/>
                </a:solidFill>
              </a:rPr>
              <a:t>. Wiley. 58 (1): 267–88.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775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Exercises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4602163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Derive the solution of (1) and (2) in details.</a:t>
            </a:r>
          </a:p>
          <a:p>
            <a:r>
              <a:rPr lang="en-US" sz="2200" dirty="0">
                <a:solidFill>
                  <a:schemeClr val="tx1"/>
                </a:solidFill>
              </a:rPr>
              <a:t>Derive the solution of (2) when removing w</a:t>
            </a:r>
            <a:r>
              <a:rPr lang="en-US" sz="2200" baseline="-25000" dirty="0">
                <a:solidFill>
                  <a:schemeClr val="tx1"/>
                </a:solidFill>
              </a:rPr>
              <a:t>0</a:t>
            </a:r>
            <a:r>
              <a:rPr lang="en-US" sz="2200" dirty="0">
                <a:solidFill>
                  <a:schemeClr val="tx1"/>
                </a:solidFill>
              </a:rPr>
              <a:t> from the penalty term.</a:t>
            </a:r>
          </a:p>
        </p:txBody>
      </p:sp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913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Linear regression: </a:t>
            </a:r>
            <a:r>
              <a:rPr lang="en-US" sz="3200" dirty="0">
                <a:solidFill>
                  <a:srgbClr val="0000FF"/>
                </a:solidFill>
              </a:rPr>
              <a:t>introduction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533399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b="1" dirty="0">
                <a:solidFill>
                  <a:srgbClr val="0000FF"/>
                </a:solidFill>
              </a:rPr>
              <a:t>Regression problem:</a:t>
            </a:r>
            <a:r>
              <a:rPr lang="en-US" sz="2200" dirty="0"/>
              <a:t> </a:t>
            </a:r>
            <a:r>
              <a:rPr lang="en-US" sz="2200" dirty="0">
                <a:solidFill>
                  <a:schemeClr val="tx1"/>
                </a:solidFill>
              </a:rPr>
              <a:t>learn a function y = f(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dirty="0">
                <a:solidFill>
                  <a:schemeClr val="tx1"/>
                </a:solidFill>
              </a:rPr>
              <a:t>) from a given training data </a:t>
            </a:r>
            <a:r>
              <a:rPr lang="en-US" sz="2200" b="1" dirty="0">
                <a:solidFill>
                  <a:schemeClr val="tx1"/>
                </a:solidFill>
              </a:rPr>
              <a:t>D</a:t>
            </a:r>
            <a:r>
              <a:rPr lang="en-US" sz="2200" dirty="0">
                <a:solidFill>
                  <a:schemeClr val="tx1"/>
                </a:solidFill>
              </a:rPr>
              <a:t> = {(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baseline="-25000" dirty="0">
                <a:solidFill>
                  <a:schemeClr val="tx1"/>
                </a:solidFill>
              </a:rPr>
              <a:t>1</a:t>
            </a:r>
            <a:r>
              <a:rPr lang="en-US" sz="2200" dirty="0">
                <a:solidFill>
                  <a:schemeClr val="tx1"/>
                </a:solidFill>
              </a:rPr>
              <a:t>, y</a:t>
            </a:r>
            <a:r>
              <a:rPr lang="en-US" sz="2200" baseline="-25000" dirty="0">
                <a:solidFill>
                  <a:schemeClr val="tx1"/>
                </a:solidFill>
              </a:rPr>
              <a:t>1</a:t>
            </a:r>
            <a:r>
              <a:rPr lang="en-US" sz="2200" dirty="0">
                <a:solidFill>
                  <a:schemeClr val="tx1"/>
                </a:solidFill>
              </a:rPr>
              <a:t>), 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baseline="-25000" dirty="0">
                <a:solidFill>
                  <a:schemeClr val="tx1"/>
                </a:solidFill>
              </a:rPr>
              <a:t>2</a:t>
            </a:r>
            <a:r>
              <a:rPr lang="en-US" sz="2200" dirty="0">
                <a:solidFill>
                  <a:schemeClr val="tx1"/>
                </a:solidFill>
              </a:rPr>
              <a:t>, y</a:t>
            </a:r>
            <a:r>
              <a:rPr lang="en-US" sz="2200" baseline="-25000" dirty="0">
                <a:solidFill>
                  <a:schemeClr val="tx1"/>
                </a:solidFill>
              </a:rPr>
              <a:t>2</a:t>
            </a:r>
            <a:r>
              <a:rPr lang="en-US" sz="2200" dirty="0">
                <a:solidFill>
                  <a:schemeClr val="tx1"/>
                </a:solidFill>
              </a:rPr>
              <a:t>), …, 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baseline="-25000" dirty="0">
                <a:solidFill>
                  <a:schemeClr val="tx1"/>
                </a:solidFill>
              </a:rPr>
              <a:t>M</a:t>
            </a:r>
            <a:r>
              <a:rPr lang="en-US" sz="2200" dirty="0">
                <a:solidFill>
                  <a:schemeClr val="tx1"/>
                </a:solidFill>
              </a:rPr>
              <a:t>, y</a:t>
            </a:r>
            <a:r>
              <a:rPr lang="en-US" sz="2200" baseline="-25000" dirty="0">
                <a:solidFill>
                  <a:schemeClr val="tx1"/>
                </a:solidFill>
              </a:rPr>
              <a:t>M</a:t>
            </a:r>
            <a:r>
              <a:rPr lang="en-US" sz="2200" dirty="0">
                <a:solidFill>
                  <a:schemeClr val="tx1"/>
                </a:solidFill>
              </a:rPr>
              <a:t>)} such that </a:t>
            </a:r>
            <a:br>
              <a:rPr lang="en-US" sz="2200" dirty="0">
                <a:solidFill>
                  <a:schemeClr val="tx1"/>
                </a:solidFill>
              </a:rPr>
            </a:br>
            <a:r>
              <a:rPr lang="en-US" sz="2200">
                <a:solidFill>
                  <a:schemeClr val="tx1"/>
                </a:solidFill>
              </a:rPr>
              <a:t>y</a:t>
            </a:r>
            <a:r>
              <a:rPr lang="en-US" sz="2200" baseline="-25000">
                <a:solidFill>
                  <a:schemeClr val="tx1"/>
                </a:solidFill>
              </a:rPr>
              <a:t>i</a:t>
            </a:r>
            <a:r>
              <a:rPr lang="en-US" sz="2200">
                <a:solidFill>
                  <a:schemeClr val="tx1"/>
                </a:solidFill>
              </a:rPr>
              <a:t> </a:t>
            </a:r>
            <a:r>
              <a:rPr lang="en-US" sz="2200">
                <a:solidFill>
                  <a:schemeClr val="tx1"/>
                </a:solidFill>
                <a:latin typeface="Symbol" charset="2"/>
                <a:ea typeface="ＭＳ ゴシック"/>
                <a:cs typeface="Symbol" charset="2"/>
              </a:rPr>
              <a:t>≅</a:t>
            </a:r>
            <a:r>
              <a:rPr lang="en-US" sz="2200">
                <a:solidFill>
                  <a:schemeClr val="tx1"/>
                </a:solidFill>
                <a:latin typeface="ＭＳ ゴシック"/>
                <a:ea typeface="ＭＳ ゴシック"/>
                <a:cs typeface="ＭＳ ゴシック"/>
              </a:rPr>
              <a:t> </a:t>
            </a:r>
            <a:r>
              <a:rPr lang="en-US" sz="2200">
                <a:solidFill>
                  <a:schemeClr val="tx1"/>
                </a:solidFill>
              </a:rPr>
              <a:t>f(</a:t>
            </a:r>
            <a:r>
              <a:rPr lang="en-US" sz="2200" b="1">
                <a:solidFill>
                  <a:schemeClr val="tx1"/>
                </a:solidFill>
              </a:rPr>
              <a:t>x</a:t>
            </a:r>
            <a:r>
              <a:rPr lang="en-US" sz="2200" baseline="-25000">
                <a:solidFill>
                  <a:schemeClr val="tx1"/>
                </a:solidFill>
              </a:rPr>
              <a:t>i</a:t>
            </a:r>
            <a:r>
              <a:rPr lang="en-US" sz="2200">
                <a:solidFill>
                  <a:schemeClr val="tx1"/>
                </a:solidFill>
              </a:rPr>
              <a:t>) for every i</a:t>
            </a:r>
            <a:endParaRPr lang="en-US" sz="2200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Each observation of </a:t>
            </a:r>
            <a:r>
              <a:rPr lang="en-US" sz="2000" b="1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 is represented by a vector in an n-dimensional space, e.g., </a:t>
            </a:r>
            <a:r>
              <a:rPr lang="en-US" sz="2000" b="1" dirty="0">
                <a:solidFill>
                  <a:schemeClr val="tx1"/>
                </a:solidFill>
              </a:rPr>
              <a:t>x</a:t>
            </a:r>
            <a:r>
              <a:rPr lang="en-US" sz="2000" baseline="-25000" dirty="0">
                <a:solidFill>
                  <a:schemeClr val="tx1"/>
                </a:solidFill>
              </a:rPr>
              <a:t>i</a:t>
            </a:r>
            <a:r>
              <a:rPr lang="en-US" sz="2000" dirty="0">
                <a:solidFill>
                  <a:schemeClr val="tx1"/>
                </a:solidFill>
              </a:rPr>
              <a:t> = (x</a:t>
            </a:r>
            <a:r>
              <a:rPr lang="en-US" sz="2000" baseline="-25000" dirty="0">
                <a:solidFill>
                  <a:schemeClr val="tx1"/>
                </a:solidFill>
              </a:rPr>
              <a:t>i1</a:t>
            </a:r>
            <a:r>
              <a:rPr lang="en-US" sz="2000" dirty="0">
                <a:solidFill>
                  <a:schemeClr val="tx1"/>
                </a:solidFill>
              </a:rPr>
              <a:t>, x</a:t>
            </a:r>
            <a:r>
              <a:rPr lang="en-US" sz="2000" baseline="-25000" dirty="0">
                <a:solidFill>
                  <a:schemeClr val="tx1"/>
                </a:solidFill>
              </a:rPr>
              <a:t>i2</a:t>
            </a:r>
            <a:r>
              <a:rPr lang="en-US" sz="2000" dirty="0">
                <a:solidFill>
                  <a:schemeClr val="tx1"/>
                </a:solidFill>
              </a:rPr>
              <a:t>, …, x</a:t>
            </a:r>
            <a:r>
              <a:rPr lang="en-US" sz="2000" baseline="-25000" dirty="0">
                <a:solidFill>
                  <a:schemeClr val="tx1"/>
                </a:solidFill>
              </a:rPr>
              <a:t>in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  <a:r>
              <a:rPr lang="en-US" sz="2000" baseline="30000" dirty="0">
                <a:solidFill>
                  <a:schemeClr val="tx1"/>
                </a:solidFill>
              </a:rPr>
              <a:t>T</a:t>
            </a:r>
            <a:r>
              <a:rPr lang="en-US" sz="2000" dirty="0">
                <a:solidFill>
                  <a:schemeClr val="tx1"/>
                </a:solidFill>
              </a:rPr>
              <a:t>. Each dimension represents an </a:t>
            </a:r>
            <a:r>
              <a:rPr lang="en-US" sz="2000" i="1" dirty="0">
                <a:solidFill>
                  <a:schemeClr val="tx1"/>
                </a:solidFill>
              </a:rPr>
              <a:t>attribute/feature/variate</a:t>
            </a:r>
            <a:r>
              <a:rPr lang="en-US" sz="2000" dirty="0">
                <a:solidFill>
                  <a:schemeClr val="tx1"/>
                </a:solidFill>
              </a:rPr>
              <a:t>.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Bold characters denote vectors.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0432FF"/>
                </a:solidFill>
              </a:rPr>
              <a:t>Linear model:</a:t>
            </a:r>
            <a:r>
              <a:rPr lang="en-US" sz="2200" dirty="0">
                <a:solidFill>
                  <a:schemeClr val="tx1"/>
                </a:solidFill>
              </a:rPr>
              <a:t> if f(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dirty="0">
                <a:solidFill>
                  <a:schemeClr val="tx1"/>
                </a:solidFill>
              </a:rPr>
              <a:t>) is assumed to be of linear form</a:t>
            </a:r>
          </a:p>
          <a:p>
            <a:pPr marL="0" indent="0" algn="ctr">
              <a:spcBef>
                <a:spcPts val="1200"/>
              </a:spcBef>
              <a:buNone/>
            </a:pPr>
            <a:r>
              <a:rPr lang="en-US" sz="2200" dirty="0">
                <a:solidFill>
                  <a:schemeClr val="tx1"/>
                </a:solidFill>
              </a:rPr>
              <a:t> f(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dirty="0">
                <a:solidFill>
                  <a:schemeClr val="tx1"/>
                </a:solidFill>
              </a:rPr>
              <a:t>) = w</a:t>
            </a:r>
            <a:r>
              <a:rPr lang="en-US" sz="2200" baseline="-25000" dirty="0">
                <a:solidFill>
                  <a:schemeClr val="tx1"/>
                </a:solidFill>
              </a:rPr>
              <a:t>0</a:t>
            </a:r>
            <a:r>
              <a:rPr lang="en-US" sz="2200" dirty="0">
                <a:solidFill>
                  <a:schemeClr val="tx1"/>
                </a:solidFill>
              </a:rPr>
              <a:t> + w</a:t>
            </a:r>
            <a:r>
              <a:rPr lang="en-US" sz="2200" baseline="-25000" dirty="0">
                <a:solidFill>
                  <a:schemeClr val="tx1"/>
                </a:solidFill>
              </a:rPr>
              <a:t>1</a:t>
            </a:r>
            <a:r>
              <a:rPr lang="en-US" sz="2200" dirty="0">
                <a:solidFill>
                  <a:schemeClr val="tx1"/>
                </a:solidFill>
              </a:rPr>
              <a:t>x</a:t>
            </a:r>
            <a:r>
              <a:rPr lang="en-US" sz="2200" baseline="-25000" dirty="0">
                <a:solidFill>
                  <a:schemeClr val="tx1"/>
                </a:solidFill>
              </a:rPr>
              <a:t>1</a:t>
            </a:r>
            <a:r>
              <a:rPr lang="en-US" sz="2200" dirty="0">
                <a:solidFill>
                  <a:schemeClr val="tx1"/>
                </a:solidFill>
              </a:rPr>
              <a:t> + … + w</a:t>
            </a:r>
            <a:r>
              <a:rPr lang="en-US" sz="2200" baseline="-25000" dirty="0">
                <a:solidFill>
                  <a:schemeClr val="tx1"/>
                </a:solidFill>
              </a:rPr>
              <a:t>n</a:t>
            </a:r>
            <a:r>
              <a:rPr lang="en-US" sz="2200" dirty="0">
                <a:solidFill>
                  <a:schemeClr val="tx1"/>
                </a:solidFill>
              </a:rPr>
              <a:t>x</a:t>
            </a:r>
            <a:r>
              <a:rPr lang="en-US" sz="2200" baseline="-25000" dirty="0">
                <a:solidFill>
                  <a:schemeClr val="tx1"/>
                </a:solidFill>
              </a:rPr>
              <a:t>n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w</a:t>
            </a:r>
            <a:r>
              <a:rPr lang="en-US" sz="2000" baseline="-25000" dirty="0">
                <a:solidFill>
                  <a:schemeClr val="tx1"/>
                </a:solidFill>
              </a:rPr>
              <a:t>0</a:t>
            </a:r>
            <a:r>
              <a:rPr lang="en-US" sz="2000" dirty="0">
                <a:solidFill>
                  <a:schemeClr val="tx1"/>
                </a:solidFill>
              </a:rPr>
              <a:t>, w</a:t>
            </a:r>
            <a:r>
              <a:rPr lang="en-US" sz="2000" baseline="-25000" dirty="0">
                <a:solidFill>
                  <a:schemeClr val="tx1"/>
                </a:solidFill>
              </a:rPr>
              <a:t>1</a:t>
            </a:r>
            <a:r>
              <a:rPr lang="en-US" sz="2000" dirty="0">
                <a:solidFill>
                  <a:schemeClr val="tx1"/>
                </a:solidFill>
              </a:rPr>
              <a:t>, …, w</a:t>
            </a:r>
            <a:r>
              <a:rPr lang="en-US" sz="2000" baseline="-25000" dirty="0">
                <a:solidFill>
                  <a:schemeClr val="tx1"/>
                </a:solidFill>
              </a:rPr>
              <a:t>n</a:t>
            </a:r>
            <a:r>
              <a:rPr lang="en-US" sz="2000" dirty="0">
                <a:solidFill>
                  <a:schemeClr val="tx1"/>
                </a:solidFill>
              </a:rPr>
              <a:t> are the regression coefficients/weights. w</a:t>
            </a:r>
            <a:r>
              <a:rPr lang="en-US" sz="2000" baseline="-25000" dirty="0">
                <a:solidFill>
                  <a:schemeClr val="tx1"/>
                </a:solidFill>
              </a:rPr>
              <a:t>0</a:t>
            </a:r>
            <a:r>
              <a:rPr lang="en-US" sz="2000" dirty="0">
                <a:solidFill>
                  <a:schemeClr val="tx1"/>
                </a:solidFill>
              </a:rPr>
              <a:t> sometimes is called “</a:t>
            </a:r>
            <a:r>
              <a:rPr lang="en-US" sz="2000" i="1" dirty="0">
                <a:solidFill>
                  <a:schemeClr val="tx1"/>
                </a:solidFill>
              </a:rPr>
              <a:t>bias</a:t>
            </a:r>
            <a:r>
              <a:rPr lang="en-US" sz="2000" dirty="0">
                <a:solidFill>
                  <a:schemeClr val="tx1"/>
                </a:solidFill>
              </a:rPr>
              <a:t>”.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Note: learning a linear model is equivalent to learning the coefficient vector </a:t>
            </a:r>
            <a:r>
              <a:rPr lang="en-US" sz="2200" b="1" dirty="0">
                <a:solidFill>
                  <a:schemeClr val="tx1"/>
                </a:solidFill>
              </a:rPr>
              <a:t>w</a:t>
            </a:r>
            <a:r>
              <a:rPr lang="en-US" sz="2200" dirty="0">
                <a:solidFill>
                  <a:schemeClr val="tx1"/>
                </a:solidFill>
              </a:rPr>
              <a:t> = (w</a:t>
            </a:r>
            <a:r>
              <a:rPr lang="en-US" sz="2400" baseline="-25000" dirty="0">
                <a:solidFill>
                  <a:schemeClr val="tx1"/>
                </a:solidFill>
              </a:rPr>
              <a:t>0</a:t>
            </a:r>
            <a:r>
              <a:rPr lang="en-US" sz="2400" dirty="0">
                <a:solidFill>
                  <a:schemeClr val="tx1"/>
                </a:solidFill>
              </a:rPr>
              <a:t>, w</a:t>
            </a:r>
            <a:r>
              <a:rPr lang="en-US" sz="2400" baseline="-25000" dirty="0">
                <a:solidFill>
                  <a:schemeClr val="tx1"/>
                </a:solidFill>
              </a:rPr>
              <a:t>1</a:t>
            </a:r>
            <a:r>
              <a:rPr lang="en-US" sz="2400" dirty="0">
                <a:solidFill>
                  <a:schemeClr val="tx1"/>
                </a:solidFill>
              </a:rPr>
              <a:t>, …, w</a:t>
            </a:r>
            <a:r>
              <a:rPr lang="en-US" sz="2400" baseline="-25000" dirty="0">
                <a:solidFill>
                  <a:schemeClr val="tx1"/>
                </a:solidFill>
              </a:rPr>
              <a:t>n</a:t>
            </a:r>
            <a:r>
              <a:rPr lang="en-US" sz="2200" dirty="0">
                <a:solidFill>
                  <a:schemeClr val="tx1"/>
                </a:solidFill>
              </a:rPr>
              <a:t>)</a:t>
            </a:r>
            <a:r>
              <a:rPr lang="en-US" sz="2400" baseline="30000" dirty="0">
                <a:solidFill>
                  <a:schemeClr val="tx1"/>
                </a:solidFill>
              </a:rPr>
              <a:t>T</a:t>
            </a:r>
            <a:r>
              <a:rPr lang="en-US" sz="2200" dirty="0">
                <a:solidFill>
                  <a:schemeClr val="tx1"/>
                </a:solidFill>
              </a:rPr>
              <a:t>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733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Linear regression: </a:t>
            </a:r>
            <a:r>
              <a:rPr lang="en-US" sz="3200" dirty="0">
                <a:solidFill>
                  <a:srgbClr val="0000FF"/>
                </a:solidFill>
              </a:rPr>
              <a:t>example</a:t>
            </a:r>
            <a:endParaRPr lang="en-US" sz="3200" dirty="0"/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460216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What is the best function?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endParaRPr lang="en-US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8" name="Group 70"/>
          <p:cNvGrpSpPr>
            <a:grpSpLocks/>
          </p:cNvGrpSpPr>
          <p:nvPr/>
        </p:nvGrpSpPr>
        <p:grpSpPr bwMode="auto">
          <a:xfrm>
            <a:off x="6273800" y="2286000"/>
            <a:ext cx="3136900" cy="3048000"/>
            <a:chOff x="5867400" y="1524000"/>
            <a:chExt cx="2895600" cy="3048000"/>
          </a:xfrm>
        </p:grpSpPr>
        <p:cxnSp>
          <p:nvCxnSpPr>
            <p:cNvPr id="10" name="Straight Connector 9"/>
            <p:cNvCxnSpPr/>
            <p:nvPr/>
          </p:nvCxnSpPr>
          <p:spPr bwMode="auto">
            <a:xfrm rot="5400000">
              <a:off x="4914900" y="3086100"/>
              <a:ext cx="29718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auto">
            <a:xfrm rot="10800000">
              <a:off x="5943600" y="3962400"/>
              <a:ext cx="2819400" cy="15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auto">
            <a:xfrm rot="10800000" flipV="1">
              <a:off x="6019800" y="2514600"/>
              <a:ext cx="2667000" cy="1981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Group 29"/>
            <p:cNvGrpSpPr>
              <a:grpSpLocks/>
            </p:cNvGrpSpPr>
            <p:nvPr/>
          </p:nvGrpSpPr>
          <p:grpSpPr bwMode="auto">
            <a:xfrm>
              <a:off x="6781800" y="3581400"/>
              <a:ext cx="114300" cy="114300"/>
              <a:chOff x="6705600" y="3581400"/>
              <a:chExt cx="152400" cy="153194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30"/>
            <p:cNvGrpSpPr>
              <a:grpSpLocks/>
            </p:cNvGrpSpPr>
            <p:nvPr/>
          </p:nvGrpSpPr>
          <p:grpSpPr bwMode="auto">
            <a:xfrm>
              <a:off x="7086600" y="3810000"/>
              <a:ext cx="114300" cy="114300"/>
              <a:chOff x="6705600" y="3581400"/>
              <a:chExt cx="152400" cy="153194"/>
            </a:xfrm>
          </p:grpSpPr>
          <p:cxnSp>
            <p:nvCxnSpPr>
              <p:cNvPr id="59" name="Straight Connector 58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33"/>
            <p:cNvGrpSpPr>
              <a:grpSpLocks/>
            </p:cNvGrpSpPr>
            <p:nvPr/>
          </p:nvGrpSpPr>
          <p:grpSpPr bwMode="auto">
            <a:xfrm>
              <a:off x="7086600" y="3581400"/>
              <a:ext cx="114300" cy="114300"/>
              <a:chOff x="6705600" y="3581400"/>
              <a:chExt cx="152400" cy="153194"/>
            </a:xfrm>
          </p:grpSpPr>
          <p:cxnSp>
            <p:nvCxnSpPr>
              <p:cNvPr id="57" name="Straight Connector 56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36"/>
            <p:cNvGrpSpPr>
              <a:grpSpLocks/>
            </p:cNvGrpSpPr>
            <p:nvPr/>
          </p:nvGrpSpPr>
          <p:grpSpPr bwMode="auto">
            <a:xfrm>
              <a:off x="8229600" y="2514600"/>
              <a:ext cx="114300" cy="114300"/>
              <a:chOff x="6705600" y="3581400"/>
              <a:chExt cx="152400" cy="153194"/>
            </a:xfrm>
          </p:grpSpPr>
          <p:cxnSp>
            <p:nvCxnSpPr>
              <p:cNvPr id="55" name="Straight Connector 54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39"/>
            <p:cNvGrpSpPr>
              <a:grpSpLocks/>
            </p:cNvGrpSpPr>
            <p:nvPr/>
          </p:nvGrpSpPr>
          <p:grpSpPr bwMode="auto">
            <a:xfrm>
              <a:off x="7219950" y="3486150"/>
              <a:ext cx="114300" cy="114300"/>
              <a:chOff x="6705600" y="3581400"/>
              <a:chExt cx="152400" cy="153194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42"/>
            <p:cNvGrpSpPr>
              <a:grpSpLocks/>
            </p:cNvGrpSpPr>
            <p:nvPr/>
          </p:nvGrpSpPr>
          <p:grpSpPr bwMode="auto">
            <a:xfrm>
              <a:off x="8458200" y="2895600"/>
              <a:ext cx="114300" cy="114300"/>
              <a:chOff x="6705600" y="3581400"/>
              <a:chExt cx="152400" cy="153194"/>
            </a:xfrm>
          </p:grpSpPr>
          <p:cxnSp>
            <p:nvCxnSpPr>
              <p:cNvPr id="51" name="Straight Connector 50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45"/>
            <p:cNvGrpSpPr>
              <a:grpSpLocks/>
            </p:cNvGrpSpPr>
            <p:nvPr/>
          </p:nvGrpSpPr>
          <p:grpSpPr bwMode="auto">
            <a:xfrm>
              <a:off x="7467600" y="3505200"/>
              <a:ext cx="114300" cy="114300"/>
              <a:chOff x="6705600" y="3581400"/>
              <a:chExt cx="152400" cy="153194"/>
            </a:xfrm>
          </p:grpSpPr>
          <p:cxnSp>
            <p:nvCxnSpPr>
              <p:cNvPr id="49" name="Straight Connector 48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oup 48"/>
            <p:cNvGrpSpPr>
              <a:grpSpLocks/>
            </p:cNvGrpSpPr>
            <p:nvPr/>
          </p:nvGrpSpPr>
          <p:grpSpPr bwMode="auto">
            <a:xfrm>
              <a:off x="7620000" y="3124200"/>
              <a:ext cx="114300" cy="114300"/>
              <a:chOff x="6705600" y="3581400"/>
              <a:chExt cx="152400" cy="153194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51"/>
            <p:cNvGrpSpPr>
              <a:grpSpLocks/>
            </p:cNvGrpSpPr>
            <p:nvPr/>
          </p:nvGrpSpPr>
          <p:grpSpPr bwMode="auto">
            <a:xfrm>
              <a:off x="7315200" y="3200400"/>
              <a:ext cx="114300" cy="114300"/>
              <a:chOff x="6705600" y="3581400"/>
              <a:chExt cx="152400" cy="153194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58"/>
            <p:cNvGrpSpPr>
              <a:grpSpLocks/>
            </p:cNvGrpSpPr>
            <p:nvPr/>
          </p:nvGrpSpPr>
          <p:grpSpPr bwMode="auto">
            <a:xfrm>
              <a:off x="7772400" y="2590800"/>
              <a:ext cx="114300" cy="114300"/>
              <a:chOff x="6705600" y="3581400"/>
              <a:chExt cx="152400" cy="153194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61"/>
            <p:cNvGrpSpPr>
              <a:grpSpLocks/>
            </p:cNvGrpSpPr>
            <p:nvPr/>
          </p:nvGrpSpPr>
          <p:grpSpPr bwMode="auto">
            <a:xfrm>
              <a:off x="8153400" y="2819400"/>
              <a:ext cx="114300" cy="114300"/>
              <a:chOff x="6705600" y="3581400"/>
              <a:chExt cx="152400" cy="153194"/>
            </a:xfrm>
          </p:grpSpPr>
          <p:cxnSp>
            <p:nvCxnSpPr>
              <p:cNvPr id="41" name="Straight Connector 40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64"/>
            <p:cNvGrpSpPr>
              <a:grpSpLocks/>
            </p:cNvGrpSpPr>
            <p:nvPr/>
          </p:nvGrpSpPr>
          <p:grpSpPr bwMode="auto">
            <a:xfrm>
              <a:off x="7924800" y="3200400"/>
              <a:ext cx="114300" cy="114300"/>
              <a:chOff x="6705600" y="3581400"/>
              <a:chExt cx="152400" cy="153194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67"/>
            <p:cNvGrpSpPr>
              <a:grpSpLocks/>
            </p:cNvGrpSpPr>
            <p:nvPr/>
          </p:nvGrpSpPr>
          <p:grpSpPr bwMode="auto">
            <a:xfrm>
              <a:off x="6400800" y="4114800"/>
              <a:ext cx="114300" cy="114300"/>
              <a:chOff x="6705600" y="3581400"/>
              <a:chExt cx="152400" cy="153194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76"/>
            <p:cNvGrpSpPr>
              <a:grpSpLocks/>
            </p:cNvGrpSpPr>
            <p:nvPr/>
          </p:nvGrpSpPr>
          <p:grpSpPr bwMode="auto">
            <a:xfrm>
              <a:off x="5943600" y="4191000"/>
              <a:ext cx="114300" cy="114300"/>
              <a:chOff x="6705600" y="3581400"/>
              <a:chExt cx="152400" cy="153194"/>
            </a:xfrm>
          </p:grpSpPr>
          <p:cxnSp>
            <p:nvCxnSpPr>
              <p:cNvPr id="35" name="Straight Connector 34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79"/>
            <p:cNvGrpSpPr>
              <a:grpSpLocks/>
            </p:cNvGrpSpPr>
            <p:nvPr/>
          </p:nvGrpSpPr>
          <p:grpSpPr bwMode="auto">
            <a:xfrm>
              <a:off x="6248400" y="4343400"/>
              <a:ext cx="114300" cy="114300"/>
              <a:chOff x="6705600" y="3581400"/>
              <a:chExt cx="152400" cy="153194"/>
            </a:xfrm>
          </p:grpSpPr>
          <p:cxnSp>
            <p:nvCxnSpPr>
              <p:cNvPr id="33" name="Straight Connector 32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82"/>
            <p:cNvGrpSpPr>
              <a:grpSpLocks/>
            </p:cNvGrpSpPr>
            <p:nvPr/>
          </p:nvGrpSpPr>
          <p:grpSpPr bwMode="auto">
            <a:xfrm>
              <a:off x="6629400" y="4038600"/>
              <a:ext cx="114300" cy="114300"/>
              <a:chOff x="6705600" y="3581400"/>
              <a:chExt cx="152400" cy="153194"/>
            </a:xfrm>
          </p:grpSpPr>
          <p:cxnSp>
            <p:nvCxnSpPr>
              <p:cNvPr id="31" name="Straight Connector 30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89"/>
                <p:cNvSpPr txBox="1">
                  <a:spLocks noChangeArrowheads="1"/>
                </p:cNvSpPr>
                <p:nvPr/>
              </p:nvSpPr>
              <p:spPr bwMode="auto">
                <a:xfrm>
                  <a:off x="5867400" y="1524000"/>
                  <a:ext cx="609600" cy="33239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144" tIns="9144" rIns="9144" bIns="9144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i="1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𝑓</m:t>
                        </m:r>
                        <m:r>
                          <a:rPr lang="en-GB" i="1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(</m:t>
                        </m:r>
                        <m:r>
                          <a:rPr lang="en-GB" i="1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𝑥</m:t>
                        </m:r>
                        <m:r>
                          <a:rPr lang="en-GB" i="1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)</m:t>
                        </m:r>
                      </m:oMath>
                    </m:oMathPara>
                  </a14:m>
                  <a:endParaRPr lang="en-US">
                    <a:latin typeface="Courier New" panose="02070309020205020404" pitchFamily="49" charset="0"/>
                    <a:cs typeface="Courier New" panose="02070309020205020404" pitchFamily="49" charset="0"/>
                  </a:endParaRPr>
                </a:p>
              </p:txBody>
            </p:sp>
          </mc:Choice>
          <mc:Fallback xmlns="">
            <p:sp>
              <p:nvSpPr>
                <p:cNvPr id="12350" name="TextBox 8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5867400" y="1524000"/>
                  <a:ext cx="609600" cy="332399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6000" t="-1818" r="-5000" b="-10909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vi-VN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90"/>
                <p:cNvSpPr txBox="1">
                  <a:spLocks noChangeArrowheads="1"/>
                </p:cNvSpPr>
                <p:nvPr/>
              </p:nvSpPr>
              <p:spPr bwMode="auto">
                <a:xfrm>
                  <a:off x="8534400" y="3962400"/>
                  <a:ext cx="228600" cy="33239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144" tIns="9144" rIns="9144" bIns="9144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i="1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𝑥</m:t>
                        </m:r>
                      </m:oMath>
                    </m:oMathPara>
                  </a14:m>
                  <a:endParaRPr lang="en-US">
                    <a:latin typeface="Courier New" panose="02070309020205020404" pitchFamily="49" charset="0"/>
                    <a:cs typeface="Courier New" panose="02070309020205020404" pitchFamily="49" charset="0"/>
                  </a:endParaRPr>
                </a:p>
              </p:txBody>
            </p:sp>
          </mc:Choice>
          <mc:Fallback xmlns="">
            <p:sp>
              <p:nvSpPr>
                <p:cNvPr id="12351" name="TextBox 9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8534400" y="3962400"/>
                  <a:ext cx="228600" cy="332399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2632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vi-VN">
                      <a:noFill/>
                    </a:rPr>
                    <a:t> </a:t>
                  </a:r>
                </a:p>
              </p:txBody>
            </p:sp>
          </mc:Fallback>
        </mc:AlternateContent>
      </p:grpSp>
      <p:graphicFrame>
        <p:nvGraphicFramePr>
          <p:cNvPr id="63" name="Group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97769"/>
              </p:ext>
            </p:extLst>
          </p:nvPr>
        </p:nvGraphicFramePr>
        <p:xfrm>
          <a:off x="908050" y="2255520"/>
          <a:ext cx="4127500" cy="3383280"/>
        </p:xfrm>
        <a:graphic>
          <a:graphicData uri="http://schemas.openxmlformats.org/drawingml/2006/table">
            <a:tbl>
              <a:tblPr/>
              <a:tblGrid>
                <a:gridCol w="2063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6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x</a:t>
                      </a: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y</a:t>
                      </a: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-0.91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1.02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-0.17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3.17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1.61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-2.76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-3.31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1.44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0.18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5.28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3.36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-1.74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-2.46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7.93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5.56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6E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27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...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GB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...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060" marR="9906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CDE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4432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Prediction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460216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For each observation </a:t>
            </a:r>
            <a:r>
              <a:rPr lang="en-US" sz="2200" b="1" dirty="0">
                <a:solidFill>
                  <a:schemeClr val="tx1"/>
                </a:solidFill>
              </a:rPr>
              <a:t>x</a:t>
            </a:r>
            <a:r>
              <a:rPr lang="en-US" sz="2200" dirty="0">
                <a:solidFill>
                  <a:schemeClr val="tx1"/>
                </a:solidFill>
              </a:rPr>
              <a:t> = (x</a:t>
            </a:r>
            <a:r>
              <a:rPr lang="en-US" sz="2200" baseline="-25000" dirty="0">
                <a:solidFill>
                  <a:schemeClr val="tx1"/>
                </a:solidFill>
              </a:rPr>
              <a:t>1</a:t>
            </a:r>
            <a:r>
              <a:rPr lang="en-US" sz="2200" dirty="0">
                <a:solidFill>
                  <a:schemeClr val="tx1"/>
                </a:solidFill>
              </a:rPr>
              <a:t>, x</a:t>
            </a:r>
            <a:r>
              <a:rPr lang="en-US" sz="2200" baseline="-25000" dirty="0">
                <a:solidFill>
                  <a:schemeClr val="tx1"/>
                </a:solidFill>
              </a:rPr>
              <a:t>2</a:t>
            </a:r>
            <a:r>
              <a:rPr lang="en-US" sz="2200" dirty="0">
                <a:solidFill>
                  <a:schemeClr val="tx1"/>
                </a:solidFill>
              </a:rPr>
              <a:t>, …, x</a:t>
            </a:r>
            <a:r>
              <a:rPr lang="en-US" sz="2200" baseline="-25000" dirty="0">
                <a:solidFill>
                  <a:schemeClr val="tx1"/>
                </a:solidFill>
              </a:rPr>
              <a:t>n</a:t>
            </a:r>
            <a:r>
              <a:rPr lang="en-US" sz="2200" dirty="0">
                <a:solidFill>
                  <a:schemeClr val="tx1"/>
                </a:solidFill>
              </a:rPr>
              <a:t>)</a:t>
            </a:r>
            <a:r>
              <a:rPr lang="en-US" sz="2000" baseline="30000" dirty="0">
                <a:solidFill>
                  <a:schemeClr val="tx1"/>
                </a:solidFill>
              </a:rPr>
              <a:t>T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The </a:t>
            </a:r>
            <a:r>
              <a:rPr lang="en-US" sz="2000" i="1" dirty="0">
                <a:solidFill>
                  <a:schemeClr val="tx1"/>
                </a:solidFill>
              </a:rPr>
              <a:t>true output</a:t>
            </a:r>
            <a:r>
              <a:rPr lang="en-US" sz="2000" dirty="0">
                <a:solidFill>
                  <a:schemeClr val="tx1"/>
                </a:solidFill>
              </a:rPr>
              <a:t>: c</a:t>
            </a:r>
            <a:r>
              <a:rPr lang="en-US" sz="2000" baseline="-25000" dirty="0">
                <a:solidFill>
                  <a:schemeClr val="tx1"/>
                </a:solidFill>
              </a:rPr>
              <a:t>x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(but unknown for future data)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i="1" dirty="0">
                <a:solidFill>
                  <a:srgbClr val="0432FF"/>
                </a:solidFill>
              </a:rPr>
              <a:t>Prediction</a:t>
            </a:r>
            <a:r>
              <a:rPr lang="en-US" sz="2000" dirty="0">
                <a:solidFill>
                  <a:schemeClr val="tx1"/>
                </a:solidFill>
              </a:rPr>
              <a:t> by our model:</a:t>
            </a:r>
          </a:p>
          <a:p>
            <a:pPr marL="228600" lvl="1" indent="0" algn="ctr">
              <a:spcBef>
                <a:spcPts val="1200"/>
              </a:spcBef>
              <a:buClr>
                <a:schemeClr val="tx1"/>
              </a:buClr>
              <a:buSzPct val="50000"/>
              <a:buNone/>
            </a:pPr>
            <a:r>
              <a:rPr lang="en-US" sz="2000" dirty="0">
                <a:solidFill>
                  <a:schemeClr val="tx1"/>
                </a:solidFill>
              </a:rPr>
              <a:t>y</a:t>
            </a:r>
            <a:r>
              <a:rPr lang="en-US" sz="2000" baseline="-250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 = w</a:t>
            </a:r>
            <a:r>
              <a:rPr lang="en-US" sz="2000" baseline="-25000" dirty="0">
                <a:solidFill>
                  <a:schemeClr val="tx1"/>
                </a:solidFill>
              </a:rPr>
              <a:t>0</a:t>
            </a:r>
            <a:r>
              <a:rPr lang="en-US" sz="2000" dirty="0">
                <a:solidFill>
                  <a:schemeClr val="tx1"/>
                </a:solidFill>
              </a:rPr>
              <a:t> + w</a:t>
            </a:r>
            <a:r>
              <a:rPr lang="en-US" sz="2000" baseline="-25000" dirty="0">
                <a:solidFill>
                  <a:schemeClr val="tx1"/>
                </a:solidFill>
              </a:rPr>
              <a:t>1</a:t>
            </a:r>
            <a:r>
              <a:rPr lang="en-US" sz="2000" dirty="0">
                <a:solidFill>
                  <a:schemeClr val="tx1"/>
                </a:solidFill>
              </a:rPr>
              <a:t>x</a:t>
            </a:r>
            <a:r>
              <a:rPr lang="en-US" sz="2000" baseline="-25000" dirty="0">
                <a:solidFill>
                  <a:schemeClr val="tx1"/>
                </a:solidFill>
              </a:rPr>
              <a:t>1</a:t>
            </a:r>
            <a:r>
              <a:rPr lang="en-US" sz="2000" dirty="0">
                <a:solidFill>
                  <a:schemeClr val="tx1"/>
                </a:solidFill>
              </a:rPr>
              <a:t> + … + w</a:t>
            </a:r>
            <a:r>
              <a:rPr lang="en-US" sz="2000" baseline="-25000" dirty="0">
                <a:solidFill>
                  <a:schemeClr val="tx1"/>
                </a:solidFill>
              </a:rPr>
              <a:t>n</a:t>
            </a:r>
            <a:r>
              <a:rPr lang="en-US" sz="2000" dirty="0">
                <a:solidFill>
                  <a:schemeClr val="tx1"/>
                </a:solidFill>
              </a:rPr>
              <a:t>x</a:t>
            </a:r>
            <a:r>
              <a:rPr lang="en-US" sz="2000" baseline="-25000" dirty="0">
                <a:solidFill>
                  <a:schemeClr val="tx1"/>
                </a:solidFill>
              </a:rPr>
              <a:t>n</a:t>
            </a:r>
            <a:endParaRPr lang="en-US" sz="2000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We often expect y</a:t>
            </a:r>
            <a:r>
              <a:rPr lang="en-US" sz="2000" baseline="-250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>
                <a:solidFill>
                  <a:schemeClr val="tx1"/>
                </a:solidFill>
                <a:latin typeface="Symbol" charset="2"/>
                <a:ea typeface="ＭＳ ゴシック"/>
                <a:cs typeface="Symbol" charset="2"/>
              </a:rPr>
              <a:t>≅</a:t>
            </a:r>
            <a:r>
              <a:rPr lang="en-US" sz="2000" dirty="0">
                <a:solidFill>
                  <a:schemeClr val="tx1"/>
                </a:solidFill>
              </a:rPr>
              <a:t> c</a:t>
            </a:r>
            <a:r>
              <a:rPr lang="en-US" sz="2000" baseline="-250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.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Prediction for a future observation </a:t>
            </a:r>
            <a:r>
              <a:rPr lang="en-US" sz="2200" b="1" dirty="0">
                <a:solidFill>
                  <a:schemeClr val="tx1"/>
                </a:solidFill>
              </a:rPr>
              <a:t>z</a:t>
            </a:r>
            <a:r>
              <a:rPr lang="en-US" sz="2200" dirty="0">
                <a:solidFill>
                  <a:schemeClr val="tx1"/>
                </a:solidFill>
              </a:rPr>
              <a:t> = (z</a:t>
            </a:r>
            <a:r>
              <a:rPr lang="en-US" sz="2200" baseline="-25000" dirty="0">
                <a:solidFill>
                  <a:schemeClr val="tx1"/>
                </a:solidFill>
              </a:rPr>
              <a:t>1</a:t>
            </a:r>
            <a:r>
              <a:rPr lang="en-US" sz="2200" dirty="0">
                <a:solidFill>
                  <a:schemeClr val="tx1"/>
                </a:solidFill>
              </a:rPr>
              <a:t>, z</a:t>
            </a:r>
            <a:r>
              <a:rPr lang="en-US" sz="2200" baseline="-25000" dirty="0">
                <a:solidFill>
                  <a:schemeClr val="tx1"/>
                </a:solidFill>
              </a:rPr>
              <a:t>2</a:t>
            </a:r>
            <a:r>
              <a:rPr lang="en-US" sz="2200" dirty="0">
                <a:solidFill>
                  <a:schemeClr val="tx1"/>
                </a:solidFill>
              </a:rPr>
              <a:t>, …, z</a:t>
            </a:r>
            <a:r>
              <a:rPr lang="en-US" sz="2200" baseline="-25000" dirty="0">
                <a:solidFill>
                  <a:schemeClr val="tx1"/>
                </a:solidFill>
              </a:rPr>
              <a:t>n</a:t>
            </a:r>
            <a:r>
              <a:rPr lang="en-US" sz="2200" dirty="0">
                <a:solidFill>
                  <a:schemeClr val="tx1"/>
                </a:solidFill>
              </a:rPr>
              <a:t>)</a:t>
            </a:r>
            <a:r>
              <a:rPr lang="en-US" sz="2000" baseline="30000" dirty="0">
                <a:solidFill>
                  <a:schemeClr val="tx1"/>
                </a:solidFill>
              </a:rPr>
              <a:t>T</a:t>
            </a:r>
            <a:endParaRPr lang="en-US" sz="2200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Use the learned function to make prediction</a:t>
            </a:r>
          </a:p>
          <a:p>
            <a:pPr marL="228600" lvl="1" indent="0" algn="ctr">
              <a:spcBef>
                <a:spcPts val="1200"/>
              </a:spcBef>
              <a:buClr>
                <a:schemeClr val="tx1"/>
              </a:buClr>
              <a:buSzPct val="50000"/>
              <a:buNone/>
            </a:pPr>
            <a:r>
              <a:rPr lang="en-US" sz="2000" dirty="0">
                <a:solidFill>
                  <a:schemeClr val="tx1"/>
                </a:solidFill>
              </a:rPr>
              <a:t>f(</a:t>
            </a:r>
            <a:r>
              <a:rPr lang="en-US" sz="2000" b="1" dirty="0">
                <a:solidFill>
                  <a:schemeClr val="tx1"/>
                </a:solidFill>
              </a:rPr>
              <a:t>z</a:t>
            </a:r>
            <a:r>
              <a:rPr lang="en-US" sz="2000" dirty="0">
                <a:solidFill>
                  <a:schemeClr val="tx1"/>
                </a:solidFill>
              </a:rPr>
              <a:t>) = w</a:t>
            </a:r>
            <a:r>
              <a:rPr lang="en-US" sz="2000" baseline="-25000" dirty="0">
                <a:solidFill>
                  <a:schemeClr val="tx1"/>
                </a:solidFill>
              </a:rPr>
              <a:t>0</a:t>
            </a:r>
            <a:r>
              <a:rPr lang="en-US" sz="2000" dirty="0">
                <a:solidFill>
                  <a:schemeClr val="tx1"/>
                </a:solidFill>
              </a:rPr>
              <a:t> + w</a:t>
            </a:r>
            <a:r>
              <a:rPr lang="en-US" sz="2000" baseline="-25000" dirty="0">
                <a:solidFill>
                  <a:schemeClr val="tx1"/>
                </a:solidFill>
              </a:rPr>
              <a:t>1</a:t>
            </a:r>
            <a:r>
              <a:rPr lang="en-US" sz="2000" dirty="0">
                <a:solidFill>
                  <a:schemeClr val="tx1"/>
                </a:solidFill>
              </a:rPr>
              <a:t>z</a:t>
            </a:r>
            <a:r>
              <a:rPr lang="en-US" sz="2000" baseline="-25000" dirty="0">
                <a:solidFill>
                  <a:schemeClr val="tx1"/>
                </a:solidFill>
              </a:rPr>
              <a:t>1</a:t>
            </a:r>
            <a:r>
              <a:rPr lang="en-US" sz="2000" dirty="0">
                <a:solidFill>
                  <a:schemeClr val="tx1"/>
                </a:solidFill>
              </a:rPr>
              <a:t> + … + w</a:t>
            </a:r>
            <a:r>
              <a:rPr lang="en-US" sz="2000" baseline="-25000" dirty="0">
                <a:solidFill>
                  <a:schemeClr val="tx1"/>
                </a:solidFill>
              </a:rPr>
              <a:t>n</a:t>
            </a:r>
            <a:r>
              <a:rPr lang="en-US" sz="2000" dirty="0">
                <a:solidFill>
                  <a:schemeClr val="tx1"/>
                </a:solidFill>
              </a:rPr>
              <a:t>z</a:t>
            </a:r>
            <a:r>
              <a:rPr lang="en-US" sz="2000" baseline="-25000" dirty="0">
                <a:solidFill>
                  <a:schemeClr val="tx1"/>
                </a:solidFill>
              </a:rPr>
              <a:t>n</a:t>
            </a:r>
            <a:endParaRPr lang="en-US" sz="20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432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Learning a regression function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460216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0000FF"/>
                </a:solidFill>
              </a:rPr>
              <a:t>Learning goal:</a:t>
            </a:r>
            <a:r>
              <a:rPr lang="en-US" sz="2200" dirty="0"/>
              <a:t> </a:t>
            </a:r>
            <a:r>
              <a:rPr lang="en-US" sz="2200" i="1" dirty="0">
                <a:solidFill>
                  <a:schemeClr val="tx1"/>
                </a:solidFill>
              </a:rPr>
              <a:t>learn a function f* such that its prediction in the future is the best.</a:t>
            </a:r>
            <a:endParaRPr lang="en-US" sz="2000" i="1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Its generalization is the best.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FF0000"/>
                </a:solidFill>
              </a:rPr>
              <a:t>Difficulty:</a:t>
            </a:r>
            <a:r>
              <a:rPr lang="en-US" sz="2200" dirty="0">
                <a:solidFill>
                  <a:schemeClr val="tx1"/>
                </a:solidFill>
              </a:rPr>
              <a:t> infinite number of functions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How can we learn? 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Is function f better than g? 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Use a measure</a:t>
            </a:r>
            <a:endParaRPr lang="en-US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i="1" dirty="0">
                <a:solidFill>
                  <a:schemeClr val="tx1"/>
                </a:solidFill>
              </a:rPr>
              <a:t>Loss function</a:t>
            </a:r>
            <a:r>
              <a:rPr lang="en-US" sz="2000" dirty="0">
                <a:solidFill>
                  <a:schemeClr val="tx1"/>
                </a:solidFill>
              </a:rPr>
              <a:t> is often used to guide learning.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8" name="Group 70"/>
          <p:cNvGrpSpPr>
            <a:grpSpLocks/>
          </p:cNvGrpSpPr>
          <p:nvPr/>
        </p:nvGrpSpPr>
        <p:grpSpPr bwMode="auto">
          <a:xfrm>
            <a:off x="6629400" y="2971800"/>
            <a:ext cx="2895600" cy="3048000"/>
            <a:chOff x="5867400" y="1524000"/>
            <a:chExt cx="2895600" cy="3048000"/>
          </a:xfrm>
        </p:grpSpPr>
        <p:cxnSp>
          <p:nvCxnSpPr>
            <p:cNvPr id="10" name="Straight Connector 9"/>
            <p:cNvCxnSpPr/>
            <p:nvPr/>
          </p:nvCxnSpPr>
          <p:spPr bwMode="auto">
            <a:xfrm rot="5400000">
              <a:off x="4914900" y="3086100"/>
              <a:ext cx="297180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auto">
            <a:xfrm rot="10800000">
              <a:off x="5943600" y="3962400"/>
              <a:ext cx="2819400" cy="15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auto">
            <a:xfrm rot="10800000" flipV="1">
              <a:off x="6019800" y="2514600"/>
              <a:ext cx="2667000" cy="1981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Group 29"/>
            <p:cNvGrpSpPr>
              <a:grpSpLocks/>
            </p:cNvGrpSpPr>
            <p:nvPr/>
          </p:nvGrpSpPr>
          <p:grpSpPr bwMode="auto">
            <a:xfrm>
              <a:off x="6781800" y="3581400"/>
              <a:ext cx="114300" cy="114300"/>
              <a:chOff x="6705600" y="3581400"/>
              <a:chExt cx="152400" cy="153194"/>
            </a:xfrm>
          </p:grpSpPr>
          <p:cxnSp>
            <p:nvCxnSpPr>
              <p:cNvPr id="61" name="Straight Connector 60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30"/>
            <p:cNvGrpSpPr>
              <a:grpSpLocks/>
            </p:cNvGrpSpPr>
            <p:nvPr/>
          </p:nvGrpSpPr>
          <p:grpSpPr bwMode="auto">
            <a:xfrm>
              <a:off x="7086600" y="3810000"/>
              <a:ext cx="114300" cy="114300"/>
              <a:chOff x="6705600" y="3581400"/>
              <a:chExt cx="152400" cy="153194"/>
            </a:xfrm>
          </p:grpSpPr>
          <p:cxnSp>
            <p:nvCxnSpPr>
              <p:cNvPr id="59" name="Straight Connector 58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33"/>
            <p:cNvGrpSpPr>
              <a:grpSpLocks/>
            </p:cNvGrpSpPr>
            <p:nvPr/>
          </p:nvGrpSpPr>
          <p:grpSpPr bwMode="auto">
            <a:xfrm>
              <a:off x="7086600" y="3581400"/>
              <a:ext cx="114300" cy="114300"/>
              <a:chOff x="6705600" y="3581400"/>
              <a:chExt cx="152400" cy="153194"/>
            </a:xfrm>
          </p:grpSpPr>
          <p:cxnSp>
            <p:nvCxnSpPr>
              <p:cNvPr id="57" name="Straight Connector 56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36"/>
            <p:cNvGrpSpPr>
              <a:grpSpLocks/>
            </p:cNvGrpSpPr>
            <p:nvPr/>
          </p:nvGrpSpPr>
          <p:grpSpPr bwMode="auto">
            <a:xfrm>
              <a:off x="8229600" y="2514600"/>
              <a:ext cx="114300" cy="114300"/>
              <a:chOff x="6705600" y="3581400"/>
              <a:chExt cx="152400" cy="153194"/>
            </a:xfrm>
          </p:grpSpPr>
          <p:cxnSp>
            <p:nvCxnSpPr>
              <p:cNvPr id="55" name="Straight Connector 54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39"/>
            <p:cNvGrpSpPr>
              <a:grpSpLocks/>
            </p:cNvGrpSpPr>
            <p:nvPr/>
          </p:nvGrpSpPr>
          <p:grpSpPr bwMode="auto">
            <a:xfrm>
              <a:off x="7219950" y="3486150"/>
              <a:ext cx="114300" cy="114300"/>
              <a:chOff x="6705600" y="3581400"/>
              <a:chExt cx="152400" cy="153194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42"/>
            <p:cNvGrpSpPr>
              <a:grpSpLocks/>
            </p:cNvGrpSpPr>
            <p:nvPr/>
          </p:nvGrpSpPr>
          <p:grpSpPr bwMode="auto">
            <a:xfrm>
              <a:off x="8458200" y="2895600"/>
              <a:ext cx="114300" cy="114300"/>
              <a:chOff x="6705600" y="3581400"/>
              <a:chExt cx="152400" cy="153194"/>
            </a:xfrm>
          </p:grpSpPr>
          <p:cxnSp>
            <p:nvCxnSpPr>
              <p:cNvPr id="51" name="Straight Connector 50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45"/>
            <p:cNvGrpSpPr>
              <a:grpSpLocks/>
            </p:cNvGrpSpPr>
            <p:nvPr/>
          </p:nvGrpSpPr>
          <p:grpSpPr bwMode="auto">
            <a:xfrm>
              <a:off x="7467600" y="3505200"/>
              <a:ext cx="114300" cy="114300"/>
              <a:chOff x="6705600" y="3581400"/>
              <a:chExt cx="152400" cy="153194"/>
            </a:xfrm>
          </p:grpSpPr>
          <p:cxnSp>
            <p:nvCxnSpPr>
              <p:cNvPr id="49" name="Straight Connector 48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oup 48"/>
            <p:cNvGrpSpPr>
              <a:grpSpLocks/>
            </p:cNvGrpSpPr>
            <p:nvPr/>
          </p:nvGrpSpPr>
          <p:grpSpPr bwMode="auto">
            <a:xfrm>
              <a:off x="7620000" y="3124200"/>
              <a:ext cx="114300" cy="114300"/>
              <a:chOff x="6705600" y="3581400"/>
              <a:chExt cx="152400" cy="153194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51"/>
            <p:cNvGrpSpPr>
              <a:grpSpLocks/>
            </p:cNvGrpSpPr>
            <p:nvPr/>
          </p:nvGrpSpPr>
          <p:grpSpPr bwMode="auto">
            <a:xfrm>
              <a:off x="7315200" y="3200400"/>
              <a:ext cx="114300" cy="114300"/>
              <a:chOff x="6705600" y="3581400"/>
              <a:chExt cx="152400" cy="153194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58"/>
            <p:cNvGrpSpPr>
              <a:grpSpLocks/>
            </p:cNvGrpSpPr>
            <p:nvPr/>
          </p:nvGrpSpPr>
          <p:grpSpPr bwMode="auto">
            <a:xfrm>
              <a:off x="7772400" y="2590800"/>
              <a:ext cx="114300" cy="114300"/>
              <a:chOff x="6705600" y="3581400"/>
              <a:chExt cx="152400" cy="153194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61"/>
            <p:cNvGrpSpPr>
              <a:grpSpLocks/>
            </p:cNvGrpSpPr>
            <p:nvPr/>
          </p:nvGrpSpPr>
          <p:grpSpPr bwMode="auto">
            <a:xfrm>
              <a:off x="8153400" y="2819400"/>
              <a:ext cx="114300" cy="114300"/>
              <a:chOff x="6705600" y="3581400"/>
              <a:chExt cx="152400" cy="153194"/>
            </a:xfrm>
          </p:grpSpPr>
          <p:cxnSp>
            <p:nvCxnSpPr>
              <p:cNvPr id="41" name="Straight Connector 40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64"/>
            <p:cNvGrpSpPr>
              <a:grpSpLocks/>
            </p:cNvGrpSpPr>
            <p:nvPr/>
          </p:nvGrpSpPr>
          <p:grpSpPr bwMode="auto">
            <a:xfrm>
              <a:off x="7924800" y="3200400"/>
              <a:ext cx="114300" cy="114300"/>
              <a:chOff x="6705600" y="3581400"/>
              <a:chExt cx="152400" cy="153194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67"/>
            <p:cNvGrpSpPr>
              <a:grpSpLocks/>
            </p:cNvGrpSpPr>
            <p:nvPr/>
          </p:nvGrpSpPr>
          <p:grpSpPr bwMode="auto">
            <a:xfrm>
              <a:off x="6400800" y="4114800"/>
              <a:ext cx="114300" cy="114300"/>
              <a:chOff x="6705600" y="3581400"/>
              <a:chExt cx="152400" cy="153194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76"/>
            <p:cNvGrpSpPr>
              <a:grpSpLocks/>
            </p:cNvGrpSpPr>
            <p:nvPr/>
          </p:nvGrpSpPr>
          <p:grpSpPr bwMode="auto">
            <a:xfrm>
              <a:off x="5943600" y="4191000"/>
              <a:ext cx="114300" cy="114300"/>
              <a:chOff x="6705600" y="3581400"/>
              <a:chExt cx="152400" cy="153194"/>
            </a:xfrm>
          </p:grpSpPr>
          <p:cxnSp>
            <p:nvCxnSpPr>
              <p:cNvPr id="35" name="Straight Connector 34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79"/>
            <p:cNvGrpSpPr>
              <a:grpSpLocks/>
            </p:cNvGrpSpPr>
            <p:nvPr/>
          </p:nvGrpSpPr>
          <p:grpSpPr bwMode="auto">
            <a:xfrm>
              <a:off x="6248400" y="4343400"/>
              <a:ext cx="114300" cy="114300"/>
              <a:chOff x="6705600" y="3581400"/>
              <a:chExt cx="152400" cy="153194"/>
            </a:xfrm>
          </p:grpSpPr>
          <p:cxnSp>
            <p:nvCxnSpPr>
              <p:cNvPr id="33" name="Straight Connector 32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82"/>
            <p:cNvGrpSpPr>
              <a:grpSpLocks/>
            </p:cNvGrpSpPr>
            <p:nvPr/>
          </p:nvGrpSpPr>
          <p:grpSpPr bwMode="auto">
            <a:xfrm>
              <a:off x="6629400" y="4038600"/>
              <a:ext cx="114300" cy="114300"/>
              <a:chOff x="6705600" y="3581400"/>
              <a:chExt cx="152400" cy="153194"/>
            </a:xfrm>
          </p:grpSpPr>
          <p:cxnSp>
            <p:nvCxnSpPr>
              <p:cNvPr id="31" name="Straight Connector 30"/>
              <p:cNvCxnSpPr/>
              <p:nvPr/>
            </p:nvCxnSpPr>
            <p:spPr>
              <a:xfrm rot="5400000">
                <a:off x="6705203" y="3657997"/>
                <a:ext cx="153194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 rot="10800000">
                <a:off x="6705600" y="3657997"/>
                <a:ext cx="152400" cy="2128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89"/>
                <p:cNvSpPr txBox="1">
                  <a:spLocks noChangeArrowheads="1"/>
                </p:cNvSpPr>
                <p:nvPr/>
              </p:nvSpPr>
              <p:spPr bwMode="auto">
                <a:xfrm>
                  <a:off x="5867400" y="1524000"/>
                  <a:ext cx="609600" cy="33239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144" tIns="9144" rIns="9144" bIns="9144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i="1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𝑓</m:t>
                        </m:r>
                        <m:r>
                          <a:rPr lang="en-GB" i="1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(</m:t>
                        </m:r>
                        <m:r>
                          <a:rPr lang="en-GB" i="1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𝑥</m:t>
                        </m:r>
                        <m:r>
                          <a:rPr lang="en-GB" i="1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)</m:t>
                        </m:r>
                      </m:oMath>
                    </m:oMathPara>
                  </a14:m>
                  <a:endParaRPr lang="en-US">
                    <a:latin typeface="Courier New" panose="02070309020205020404" pitchFamily="49" charset="0"/>
                    <a:cs typeface="Courier New" panose="02070309020205020404" pitchFamily="49" charset="0"/>
                  </a:endParaRPr>
                </a:p>
              </p:txBody>
            </p:sp>
          </mc:Choice>
          <mc:Fallback xmlns="">
            <p:sp>
              <p:nvSpPr>
                <p:cNvPr id="28" name="TextBox 8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5867400" y="1524000"/>
                  <a:ext cx="609600" cy="332399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5000" t="-1852" r="-5000" b="-12963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vi-VN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90"/>
                <p:cNvSpPr txBox="1">
                  <a:spLocks noChangeArrowheads="1"/>
                </p:cNvSpPr>
                <p:nvPr/>
              </p:nvSpPr>
              <p:spPr bwMode="auto">
                <a:xfrm>
                  <a:off x="8534400" y="3962400"/>
                  <a:ext cx="228600" cy="33239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144" tIns="9144" rIns="9144" bIns="9144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i="1">
                            <a:latin typeface="Cambria Math" panose="02040503050406030204" pitchFamily="18" charset="0"/>
                            <a:cs typeface="Courier New" panose="02070309020205020404" pitchFamily="49" charset="0"/>
                          </a:rPr>
                          <m:t>𝑥</m:t>
                        </m:r>
                      </m:oMath>
                    </m:oMathPara>
                  </a14:m>
                  <a:endParaRPr lang="en-US">
                    <a:latin typeface="Courier New" panose="02070309020205020404" pitchFamily="49" charset="0"/>
                    <a:cs typeface="Courier New" panose="02070309020205020404" pitchFamily="49" charset="0"/>
                  </a:endParaRPr>
                </a:p>
              </p:txBody>
            </p:sp>
          </mc:Choice>
          <mc:Fallback xmlns="">
            <p:sp>
              <p:nvSpPr>
                <p:cNvPr id="29" name="TextBox 9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8534400" y="3962400"/>
                  <a:ext cx="228600" cy="332399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5405" r="-2703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vi-VN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564432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Loss function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5181599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0000FF"/>
                </a:solidFill>
              </a:rPr>
              <a:t>Definition:</a:t>
            </a:r>
            <a:endParaRPr lang="en-US" dirty="0">
              <a:solidFill>
                <a:srgbClr val="0000FF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/>
              <a:t>T</a:t>
            </a:r>
            <a:r>
              <a:rPr lang="en-US" sz="2000" dirty="0">
                <a:solidFill>
                  <a:schemeClr val="tx1"/>
                </a:solidFill>
              </a:rPr>
              <a:t>he </a:t>
            </a:r>
            <a:r>
              <a:rPr lang="en-US" sz="2000" i="1" dirty="0">
                <a:solidFill>
                  <a:schemeClr val="tx1"/>
                </a:solidFill>
              </a:rPr>
              <a:t>error/loss</a:t>
            </a:r>
            <a:r>
              <a:rPr lang="en-US" sz="2000" dirty="0">
                <a:solidFill>
                  <a:schemeClr val="tx1"/>
                </a:solidFill>
              </a:rPr>
              <a:t> of the prediction for an observation </a:t>
            </a:r>
            <a:r>
              <a:rPr lang="en-US" sz="2000" b="1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 = (x</a:t>
            </a:r>
            <a:r>
              <a:rPr lang="en-US" sz="2000" baseline="-25000" dirty="0">
                <a:solidFill>
                  <a:schemeClr val="tx1"/>
                </a:solidFill>
              </a:rPr>
              <a:t>1</a:t>
            </a:r>
            <a:r>
              <a:rPr lang="en-US" sz="2000" dirty="0">
                <a:solidFill>
                  <a:schemeClr val="tx1"/>
                </a:solidFill>
              </a:rPr>
              <a:t>, x</a:t>
            </a:r>
            <a:r>
              <a:rPr lang="en-US" sz="2000" baseline="-25000" dirty="0">
                <a:solidFill>
                  <a:schemeClr val="tx1"/>
                </a:solidFill>
              </a:rPr>
              <a:t>2</a:t>
            </a:r>
            <a:r>
              <a:rPr lang="en-US" sz="2000" dirty="0">
                <a:solidFill>
                  <a:schemeClr val="tx1"/>
                </a:solidFill>
              </a:rPr>
              <a:t>, …, x</a:t>
            </a:r>
            <a:r>
              <a:rPr lang="en-US" sz="2000" baseline="-25000" dirty="0">
                <a:solidFill>
                  <a:schemeClr val="tx1"/>
                </a:solidFill>
              </a:rPr>
              <a:t>n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  <a:r>
              <a:rPr lang="en-US" sz="2000" baseline="30000" dirty="0">
                <a:solidFill>
                  <a:schemeClr val="tx1"/>
                </a:solidFill>
              </a:rPr>
              <a:t>T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</a:p>
          <a:p>
            <a:pPr marL="228600" lvl="1" indent="0" algn="ctr">
              <a:spcBef>
                <a:spcPts val="1200"/>
              </a:spcBef>
              <a:buClr>
                <a:schemeClr val="tx1"/>
              </a:buClr>
              <a:buSzPct val="50000"/>
              <a:buNone/>
            </a:pPr>
            <a:r>
              <a:rPr lang="en-US" sz="2000" dirty="0">
                <a:solidFill>
                  <a:schemeClr val="tx1"/>
                </a:solidFill>
              </a:rPr>
              <a:t>r(</a:t>
            </a:r>
            <a:r>
              <a:rPr lang="en-US" sz="2000" b="1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) = [c</a:t>
            </a:r>
            <a:r>
              <a:rPr lang="en-US" sz="2000" baseline="-250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 – f(</a:t>
            </a:r>
            <a:r>
              <a:rPr lang="en-US" sz="2000" b="1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)]</a:t>
            </a:r>
            <a:r>
              <a:rPr lang="en-US" sz="2000" baseline="30000" dirty="0">
                <a:solidFill>
                  <a:schemeClr val="tx1"/>
                </a:solidFill>
              </a:rPr>
              <a:t>2</a:t>
            </a:r>
            <a:r>
              <a:rPr lang="en-US" sz="2000" dirty="0">
                <a:solidFill>
                  <a:schemeClr val="tx1"/>
                </a:solidFill>
              </a:rPr>
              <a:t> = (c</a:t>
            </a:r>
            <a:r>
              <a:rPr lang="en-US" sz="2000" baseline="-250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 – w</a:t>
            </a:r>
            <a:r>
              <a:rPr lang="en-US" sz="2000" baseline="-25000" dirty="0">
                <a:solidFill>
                  <a:schemeClr val="tx1"/>
                </a:solidFill>
              </a:rPr>
              <a:t>0</a:t>
            </a:r>
            <a:r>
              <a:rPr lang="en-US" sz="2000" dirty="0">
                <a:solidFill>
                  <a:schemeClr val="tx1"/>
                </a:solidFill>
              </a:rPr>
              <a:t> – w</a:t>
            </a:r>
            <a:r>
              <a:rPr lang="en-US" sz="2000" baseline="-25000" dirty="0">
                <a:solidFill>
                  <a:schemeClr val="tx1"/>
                </a:solidFill>
              </a:rPr>
              <a:t>1</a:t>
            </a:r>
            <a:r>
              <a:rPr lang="en-US" sz="2000" dirty="0">
                <a:solidFill>
                  <a:schemeClr val="tx1"/>
                </a:solidFill>
              </a:rPr>
              <a:t>x</a:t>
            </a:r>
            <a:r>
              <a:rPr lang="en-US" sz="2000" baseline="-25000" dirty="0">
                <a:solidFill>
                  <a:schemeClr val="tx1"/>
                </a:solidFill>
              </a:rPr>
              <a:t>1</a:t>
            </a:r>
            <a:r>
              <a:rPr lang="en-US" sz="2000" dirty="0">
                <a:solidFill>
                  <a:schemeClr val="tx1"/>
                </a:solidFill>
              </a:rPr>
              <a:t> -… - w</a:t>
            </a:r>
            <a:r>
              <a:rPr lang="en-US" sz="2000" baseline="-25000" dirty="0">
                <a:solidFill>
                  <a:schemeClr val="tx1"/>
                </a:solidFill>
              </a:rPr>
              <a:t>n</a:t>
            </a:r>
            <a:r>
              <a:rPr lang="en-US" sz="2000" dirty="0">
                <a:solidFill>
                  <a:schemeClr val="tx1"/>
                </a:solidFill>
              </a:rPr>
              <a:t>x</a:t>
            </a:r>
            <a:r>
              <a:rPr lang="en-US" sz="2000" baseline="-25000" dirty="0">
                <a:solidFill>
                  <a:schemeClr val="tx1"/>
                </a:solidFill>
              </a:rPr>
              <a:t>n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  <a:r>
              <a:rPr lang="en-US" sz="2000" baseline="30000" dirty="0">
                <a:solidFill>
                  <a:schemeClr val="tx1"/>
                </a:solidFill>
              </a:rPr>
              <a:t>2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The </a:t>
            </a:r>
            <a:r>
              <a:rPr lang="en-US" sz="2000" i="1" dirty="0">
                <a:solidFill>
                  <a:schemeClr val="tx1"/>
                </a:solidFill>
              </a:rPr>
              <a:t>expected loss of f</a:t>
            </a:r>
            <a:r>
              <a:rPr lang="en-US" sz="2000" dirty="0">
                <a:solidFill>
                  <a:schemeClr val="tx1"/>
                </a:solidFill>
              </a:rPr>
              <a:t> over the whole space:</a:t>
            </a:r>
          </a:p>
          <a:p>
            <a:pPr marL="228600" lvl="1" indent="0" algn="ctr">
              <a:spcBef>
                <a:spcPts val="1200"/>
              </a:spcBef>
              <a:buClr>
                <a:schemeClr val="tx1"/>
              </a:buClr>
              <a:buSzPct val="50000"/>
              <a:buNone/>
            </a:pPr>
            <a:r>
              <a:rPr lang="en-US" sz="2000" dirty="0">
                <a:solidFill>
                  <a:schemeClr val="tx1"/>
                </a:solidFill>
              </a:rPr>
              <a:t>E = </a:t>
            </a:r>
            <a:r>
              <a:rPr lang="en-US" sz="2000" b="1" dirty="0">
                <a:solidFill>
                  <a:schemeClr val="tx1"/>
                </a:solidFill>
              </a:rPr>
              <a:t>E</a:t>
            </a:r>
            <a:r>
              <a:rPr lang="en-US" sz="2000" baseline="-250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[r(</a:t>
            </a:r>
            <a:r>
              <a:rPr lang="en-US" sz="2000" b="1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)] = </a:t>
            </a:r>
            <a:r>
              <a:rPr lang="en-US" sz="2000" b="1" dirty="0">
                <a:solidFill>
                  <a:schemeClr val="tx1"/>
                </a:solidFill>
              </a:rPr>
              <a:t>E</a:t>
            </a:r>
            <a:r>
              <a:rPr lang="en-US" sz="2000" baseline="-250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[c</a:t>
            </a:r>
            <a:r>
              <a:rPr lang="en-US" sz="2000" baseline="-250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 – f(</a:t>
            </a:r>
            <a:r>
              <a:rPr lang="en-US" sz="2000" b="1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)]</a:t>
            </a:r>
            <a:r>
              <a:rPr lang="en-US" sz="2000" baseline="30000" dirty="0">
                <a:solidFill>
                  <a:schemeClr val="tx1"/>
                </a:solidFill>
              </a:rPr>
              <a:t>2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</a:p>
          <a:p>
            <a:pPr marL="452438" lvl="1" indent="0">
              <a:spcBef>
                <a:spcPts val="1200"/>
              </a:spcBef>
              <a:buClr>
                <a:schemeClr val="tx1"/>
              </a:buClr>
              <a:buSzPct val="50000"/>
              <a:buNone/>
            </a:pPr>
            <a:r>
              <a:rPr lang="en-US" sz="2000" dirty="0">
                <a:solidFill>
                  <a:schemeClr val="tx1"/>
                </a:solidFill>
              </a:rPr>
              <a:t>(</a:t>
            </a:r>
            <a:r>
              <a:rPr lang="en-US" sz="2000" b="1" dirty="0">
                <a:solidFill>
                  <a:schemeClr val="tx1"/>
                </a:solidFill>
              </a:rPr>
              <a:t>E</a:t>
            </a:r>
            <a:r>
              <a:rPr lang="en-US" sz="2000" baseline="-250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 is the expectation over </a:t>
            </a:r>
            <a:r>
              <a:rPr lang="en-US" sz="2000" b="1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The goal of learning is to find f* that minimizes the expected loss:</a:t>
            </a:r>
          </a:p>
          <a:p>
            <a:pPr>
              <a:spcBef>
                <a:spcPts val="1200"/>
              </a:spcBef>
            </a:pPr>
            <a:endParaRPr lang="en-US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b="1" dirty="0">
                <a:solidFill>
                  <a:schemeClr val="tx1"/>
                </a:solidFill>
              </a:rPr>
              <a:t>H</a:t>
            </a:r>
            <a:r>
              <a:rPr lang="en-US" sz="2000" dirty="0">
                <a:solidFill>
                  <a:schemeClr val="tx1"/>
                </a:solidFill>
              </a:rPr>
              <a:t> is the space of functions of linear form.</a:t>
            </a:r>
            <a:endParaRPr lang="en-US" sz="22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But, we cannot work directly with this problem during the learning phase. </a:t>
            </a:r>
            <a:r>
              <a:rPr lang="en-US" sz="2200" dirty="0">
                <a:solidFill>
                  <a:srgbClr val="FF0000"/>
                </a:solidFill>
              </a:rPr>
              <a:t>(why?)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4800600"/>
            <a:ext cx="4089400" cy="381000"/>
          </a:xfrm>
          <a:prstGeom prst="rect">
            <a:avLst/>
          </a:prstGeom>
        </p:spPr>
      </p:pic>
      <p:sp>
        <p:nvSpPr>
          <p:cNvPr id="8" name="Line Callout 2 (Accent Bar) 7"/>
          <p:cNvSpPr/>
          <p:nvPr/>
        </p:nvSpPr>
        <p:spPr>
          <a:xfrm>
            <a:off x="8534400" y="3200400"/>
            <a:ext cx="1295400" cy="838200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46206"/>
              <a:gd name="adj6" fmla="val -49780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Cost, risk</a:t>
            </a:r>
          </a:p>
        </p:txBody>
      </p:sp>
    </p:spTree>
    <p:extLst>
      <p:ext uri="{BB962C8B-B14F-4D97-AF65-F5344CB8AC3E}">
        <p14:creationId xmlns:p14="http://schemas.microsoft.com/office/powerpoint/2010/main" val="2564432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Empirical loss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495300" y="1524003"/>
                <a:ext cx="9163050" cy="5105396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1200"/>
                  </a:spcBef>
                </a:pPr>
                <a:r>
                  <a:rPr lang="en-US" sz="2200" dirty="0">
                    <a:solidFill>
                      <a:schemeClr val="tx1"/>
                    </a:solidFill>
                  </a:rPr>
                  <a:t>We can only observe a set of training data </a:t>
                </a:r>
                <a:r>
                  <a:rPr lang="en-US" sz="2200" b="1" dirty="0">
                    <a:solidFill>
                      <a:schemeClr val="tx1"/>
                    </a:solidFill>
                  </a:rPr>
                  <a:t>D</a:t>
                </a:r>
                <a:r>
                  <a:rPr lang="en-US" sz="2200" dirty="0">
                    <a:solidFill>
                      <a:schemeClr val="tx1"/>
                    </a:solidFill>
                  </a:rPr>
                  <a:t> = {(</a:t>
                </a:r>
                <a:r>
                  <a:rPr lang="en-US" sz="2200" b="1" dirty="0">
                    <a:solidFill>
                      <a:schemeClr val="tx1"/>
                    </a:solidFill>
                  </a:rPr>
                  <a:t>x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1</a:t>
                </a:r>
                <a:r>
                  <a:rPr lang="en-US" sz="2200" dirty="0">
                    <a:solidFill>
                      <a:schemeClr val="tx1"/>
                    </a:solidFill>
                  </a:rPr>
                  <a:t>, y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1</a:t>
                </a:r>
                <a:r>
                  <a:rPr lang="en-US" sz="2200" dirty="0">
                    <a:solidFill>
                      <a:schemeClr val="tx1"/>
                    </a:solidFill>
                  </a:rPr>
                  <a:t>), (</a:t>
                </a:r>
                <a:r>
                  <a:rPr lang="en-US" sz="2200" b="1" dirty="0">
                    <a:solidFill>
                      <a:schemeClr val="tx1"/>
                    </a:solidFill>
                  </a:rPr>
                  <a:t>x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2</a:t>
                </a:r>
                <a:r>
                  <a:rPr lang="en-US" sz="2200" dirty="0">
                    <a:solidFill>
                      <a:schemeClr val="tx1"/>
                    </a:solidFill>
                  </a:rPr>
                  <a:t>, y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2</a:t>
                </a:r>
                <a:r>
                  <a:rPr lang="en-US" sz="2200" dirty="0">
                    <a:solidFill>
                      <a:schemeClr val="tx1"/>
                    </a:solidFill>
                  </a:rPr>
                  <a:t>), …, (</a:t>
                </a:r>
                <a:r>
                  <a:rPr lang="en-US" sz="2200" b="1" dirty="0">
                    <a:solidFill>
                      <a:schemeClr val="tx1"/>
                    </a:solidFill>
                  </a:rPr>
                  <a:t>x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M</a:t>
                </a:r>
                <a:r>
                  <a:rPr lang="en-US" sz="2200" dirty="0">
                    <a:solidFill>
                      <a:schemeClr val="tx1"/>
                    </a:solidFill>
                  </a:rPr>
                  <a:t>, y</a:t>
                </a:r>
                <a:r>
                  <a:rPr lang="en-US" sz="2200" baseline="-25000" dirty="0">
                    <a:solidFill>
                      <a:schemeClr val="tx1"/>
                    </a:solidFill>
                  </a:rPr>
                  <a:t>M</a:t>
                </a:r>
                <a:r>
                  <a:rPr lang="en-US" sz="2200" dirty="0">
                    <a:solidFill>
                      <a:schemeClr val="tx1"/>
                    </a:solidFill>
                  </a:rPr>
                  <a:t>)}, and have to learn f from </a:t>
                </a:r>
                <a:r>
                  <a:rPr lang="en-US" sz="2200" b="1" dirty="0">
                    <a:solidFill>
                      <a:schemeClr val="tx1"/>
                    </a:solidFill>
                  </a:rPr>
                  <a:t>D</a:t>
                </a:r>
                <a:r>
                  <a:rPr lang="en-US" sz="2200" dirty="0">
                    <a:solidFill>
                      <a:schemeClr val="tx1"/>
                    </a:solidFill>
                  </a:rPr>
                  <a:t>.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1200"/>
                  </a:spcBef>
                  <a:buClr>
                    <a:schemeClr val="tx1"/>
                  </a:buClr>
                  <a:buSzPct val="50000"/>
                  <a:buFont typeface="Wingdings" charset="2"/>
                  <a:buChar char=""/>
                </a:pPr>
                <a:endParaRPr lang="en-US" sz="2000" dirty="0">
                  <a:solidFill>
                    <a:schemeClr val="tx1"/>
                  </a:solidFill>
                </a:endParaRPr>
              </a:p>
              <a:p>
                <a:pPr>
                  <a:spcBef>
                    <a:spcPts val="1200"/>
                  </a:spcBef>
                </a:pPr>
                <a:r>
                  <a:rPr lang="en-US" sz="2200" dirty="0">
                    <a:solidFill>
                      <a:srgbClr val="0432FF"/>
                    </a:solidFill>
                  </a:rPr>
                  <a:t>Empirical loss</a:t>
                </a:r>
                <a:r>
                  <a:rPr lang="en-US" sz="2200" dirty="0">
                    <a:solidFill>
                      <a:schemeClr val="tx1"/>
                    </a:solidFill>
                  </a:rPr>
                  <a:t> (</a:t>
                </a:r>
                <a:r>
                  <a:rPr lang="en-US" sz="22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lỗi thực nghiệm, </a:t>
                </a:r>
                <a:r>
                  <a:rPr lang="en-US" sz="2200" dirty="0">
                    <a:solidFill>
                      <a:schemeClr val="tx1"/>
                    </a:solidFill>
                  </a:rPr>
                  <a:t>residual sum of squares):</a:t>
                </a:r>
              </a:p>
              <a:p>
                <a:pPr>
                  <a:spcBef>
                    <a:spcPts val="1200"/>
                  </a:spcBef>
                </a:pPr>
                <a:endParaRPr lang="en-US" dirty="0">
                  <a:solidFill>
                    <a:schemeClr val="tx1"/>
                  </a:solidFill>
                </a:endParaRPr>
              </a:p>
              <a:p>
                <a:pPr>
                  <a:spcBef>
                    <a:spcPts val="1200"/>
                  </a:spcBef>
                </a:pPr>
                <a:endParaRPr lang="en-US" sz="2400" dirty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1200"/>
                  </a:spcBef>
                  <a:buClr>
                    <a:schemeClr val="tx1"/>
                  </a:buClr>
                  <a:buSzPct val="50000"/>
                  <a:buFont typeface="Wingdings" charset="2"/>
                  <a:buChar char="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vi-VN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vi-VN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vi-VN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den>
                    </m:f>
                    <m:r>
                      <a:rPr lang="en-GB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𝑅𝑆𝑆</m:t>
                    </m:r>
                    <m:d>
                      <m:dPr>
                        <m:ctrlPr>
                          <a:rPr lang="en-GB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0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GB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is an approximation of 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E</a:t>
                </a:r>
                <a:r>
                  <a:rPr lang="en-US" sz="2000" baseline="-25000" dirty="0">
                    <a:solidFill>
                      <a:schemeClr val="tx1"/>
                    </a:solidFill>
                  </a:rPr>
                  <a:t>x</a:t>
                </a:r>
                <a:r>
                  <a:rPr lang="en-US" sz="2000" dirty="0">
                    <a:solidFill>
                      <a:schemeClr val="tx1"/>
                    </a:solidFill>
                  </a:rPr>
                  <a:t>[r(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x</a:t>
                </a:r>
                <a:r>
                  <a:rPr lang="en-US" sz="2000" dirty="0">
                    <a:solidFill>
                      <a:schemeClr val="tx1"/>
                    </a:solidFill>
                  </a:rPr>
                  <a:t>)].</a:t>
                </a:r>
                <a:endParaRPr lang="en-US" sz="2200" dirty="0">
                  <a:solidFill>
                    <a:schemeClr val="tx1"/>
                  </a:solidFill>
                </a:endParaRPr>
              </a:p>
              <a:p>
                <a:pPr>
                  <a:spcBef>
                    <a:spcPts val="1200"/>
                  </a:spcBef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vi-VN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vi-VN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vi-VN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vi-VN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</m:den>
                        </m:f>
                        <m:r>
                          <a:rPr lang="en-GB" sz="2400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𝑅𝑆𝑆</m:t>
                        </m:r>
                        <m:d>
                          <m:dPr>
                            <m:ctrlPr>
                              <a:rPr lang="en-GB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d>
                        <m:r>
                          <a:rPr lang="en-GB" sz="24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𝑬</m:t>
                        </m:r>
                        <m:r>
                          <a:rPr lang="en-US" sz="2400" i="1" baseline="-25000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  <m:d>
                              <m:dPr>
                                <m:ctrlPr>
                                  <a:rPr lang="en-US" sz="2400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</m:d>
                          </m:e>
                        </m:d>
                      </m:e>
                    </m:d>
                  </m:oMath>
                </a14:m>
                <a:r>
                  <a:rPr lang="en-US" sz="2200" dirty="0">
                    <a:solidFill>
                      <a:schemeClr val="tx1"/>
                    </a:solidFill>
                  </a:rPr>
                  <a:t> is often known as </a:t>
                </a:r>
                <a:r>
                  <a:rPr lang="en-US" sz="2200" i="1" dirty="0">
                    <a:solidFill>
                      <a:srgbClr val="0432FF"/>
                    </a:solidFill>
                  </a:rPr>
                  <a:t>generalization error</a:t>
                </a:r>
                <a:r>
                  <a:rPr lang="en-US" sz="2200" dirty="0">
                    <a:solidFill>
                      <a:schemeClr val="tx1"/>
                    </a:solidFill>
                  </a:rPr>
                  <a:t> of </a:t>
                </a:r>
                <a:r>
                  <a:rPr lang="en-US" sz="2200" i="1" dirty="0">
                    <a:solidFill>
                      <a:schemeClr val="tx1"/>
                    </a:solidFill>
                  </a:rPr>
                  <a:t>f</a:t>
                </a:r>
                <a:r>
                  <a:rPr lang="en-US" sz="2200" dirty="0">
                    <a:solidFill>
                      <a:schemeClr val="tx1"/>
                    </a:solidFill>
                  </a:rPr>
                  <a:t>.</a:t>
                </a:r>
                <a:br>
                  <a:rPr lang="en-US" sz="2200" dirty="0">
                    <a:solidFill>
                      <a:schemeClr val="tx1"/>
                    </a:solidFill>
                  </a:rPr>
                </a:br>
                <a:r>
                  <a:rPr lang="en-US" sz="22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(lỗi tổng quát hoá)</a:t>
                </a:r>
              </a:p>
              <a:p>
                <a:pPr>
                  <a:spcBef>
                    <a:spcPts val="1200"/>
                  </a:spcBef>
                </a:pPr>
                <a:r>
                  <a:rPr lang="en-US" sz="2200" dirty="0">
                    <a:solidFill>
                      <a:schemeClr val="tx1"/>
                    </a:solidFill>
                  </a:rPr>
                  <a:t>Many learning algorithms base on this RSS or its variants.</a:t>
                </a:r>
              </a:p>
            </p:txBody>
          </p:sp>
        </mc:Choice>
        <mc:Fallback xmlns="">
          <p:sp>
            <p:nvSpPr>
              <p:cNvPr id="3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95300" y="1524003"/>
                <a:ext cx="9163050" cy="5105396"/>
              </a:xfrm>
              <a:blipFill>
                <a:blip r:embed="rId3"/>
                <a:stretch>
                  <a:fillRect l="-692" t="-995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600" y="3276600"/>
            <a:ext cx="74041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32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667750" y="1066800"/>
            <a:ext cx="1155700" cy="990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95302" y="457200"/>
            <a:ext cx="9163051" cy="762000"/>
          </a:xfrm>
        </p:spPr>
        <p:txBody>
          <a:bodyPr>
            <a:normAutofit/>
          </a:bodyPr>
          <a:lstStyle/>
          <a:p>
            <a:r>
              <a:rPr lang="en-US" sz="3200" dirty="0"/>
              <a:t>Methods: </a:t>
            </a:r>
            <a:r>
              <a:rPr lang="en-US" sz="3200" dirty="0">
                <a:solidFill>
                  <a:srgbClr val="0000FF"/>
                </a:solidFill>
              </a:rPr>
              <a:t>ordinary least squares (OLS)</a:t>
            </a:r>
          </a:p>
        </p:txBody>
      </p:sp>
      <p:sp>
        <p:nvSpPr>
          <p:cNvPr id="3" name="Rectangle 2"/>
          <p:cNvSpPr>
            <a:spLocks noGrp="1"/>
          </p:cNvSpPr>
          <p:nvPr>
            <p:ph sz="half" idx="1"/>
          </p:nvPr>
        </p:nvSpPr>
        <p:spPr>
          <a:xfrm>
            <a:off x="495300" y="1524003"/>
            <a:ext cx="9163050" cy="5410194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Given </a:t>
            </a:r>
            <a:r>
              <a:rPr lang="en-US" sz="2200" b="1" dirty="0">
                <a:solidFill>
                  <a:schemeClr val="tx1"/>
                </a:solidFill>
              </a:rPr>
              <a:t>D</a:t>
            </a:r>
            <a:r>
              <a:rPr lang="en-US" sz="2200" dirty="0">
                <a:solidFill>
                  <a:schemeClr val="tx1"/>
                </a:solidFill>
              </a:rPr>
              <a:t>, we find f* that minimizes RSS:</a:t>
            </a: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  <a:p>
            <a:pPr marL="228600" lvl="1" indent="0">
              <a:spcBef>
                <a:spcPts val="1200"/>
              </a:spcBef>
              <a:buClr>
                <a:schemeClr val="tx1"/>
              </a:buClr>
              <a:buSzPct val="50000"/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>
              <a:spcBef>
                <a:spcPts val="2400"/>
              </a:spcBef>
            </a:pPr>
            <a:r>
              <a:rPr lang="en-US" sz="2200" dirty="0">
                <a:solidFill>
                  <a:schemeClr val="tx1"/>
                </a:solidFill>
              </a:rPr>
              <a:t>This method is often known as </a:t>
            </a:r>
            <a:r>
              <a:rPr lang="en-US" sz="2200" i="1" dirty="0">
                <a:solidFill>
                  <a:srgbClr val="0432FF"/>
                </a:solidFill>
              </a:rPr>
              <a:t>ordinary least squares (OLS, </a:t>
            </a:r>
            <a:r>
              <a:rPr lang="en-US" sz="2200" i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bình phương tối thiểu</a:t>
            </a:r>
            <a:r>
              <a:rPr lang="en-US" sz="2200" i="1" dirty="0">
                <a:solidFill>
                  <a:srgbClr val="0432FF"/>
                </a:solidFill>
              </a:rPr>
              <a:t>).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Find </a:t>
            </a:r>
            <a:r>
              <a:rPr lang="en-US" sz="2200" b="1" dirty="0">
                <a:solidFill>
                  <a:schemeClr val="tx1"/>
                </a:solidFill>
              </a:rPr>
              <a:t>w</a:t>
            </a:r>
            <a:r>
              <a:rPr lang="en-US" sz="2200" dirty="0">
                <a:solidFill>
                  <a:schemeClr val="tx1"/>
                </a:solidFill>
              </a:rPr>
              <a:t>* by taking the gradient of RSS and the solving the equation RSS’=0. We have:</a:t>
            </a:r>
          </a:p>
          <a:p>
            <a:pPr>
              <a:spcBef>
                <a:spcPts val="1200"/>
              </a:spcBef>
            </a:pPr>
            <a:endParaRPr lang="en-US" sz="2200" dirty="0">
              <a:solidFill>
                <a:schemeClr val="tx1"/>
              </a:solidFill>
            </a:endParaRP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chemeClr val="tx1"/>
                </a:solidFill>
              </a:rPr>
              <a:t>Where </a:t>
            </a:r>
            <a:r>
              <a:rPr lang="en-US" sz="2000" b="1" dirty="0">
                <a:solidFill>
                  <a:schemeClr val="tx1"/>
                </a:solidFill>
              </a:rPr>
              <a:t>A</a:t>
            </a:r>
            <a:r>
              <a:rPr lang="en-US" sz="2000" dirty="0">
                <a:solidFill>
                  <a:schemeClr val="tx1"/>
                </a:solidFill>
              </a:rPr>
              <a:t> is the data matrix of size M</a:t>
            </a:r>
            <a:r>
              <a:rPr lang="en-US" sz="1600" dirty="0">
                <a:solidFill>
                  <a:schemeClr val="tx1"/>
                </a:solidFill>
              </a:rPr>
              <a:t>x</a:t>
            </a:r>
            <a:r>
              <a:rPr lang="en-US" sz="2000" dirty="0">
                <a:solidFill>
                  <a:schemeClr val="tx1"/>
                </a:solidFill>
              </a:rPr>
              <a:t>(n+1), whose the i</a:t>
            </a:r>
            <a:r>
              <a:rPr lang="en-US" sz="2000" baseline="30000" dirty="0">
                <a:solidFill>
                  <a:schemeClr val="tx1"/>
                </a:solidFill>
              </a:rPr>
              <a:t>th</a:t>
            </a:r>
            <a:r>
              <a:rPr lang="en-US" sz="2000" dirty="0">
                <a:solidFill>
                  <a:schemeClr val="tx1"/>
                </a:solidFill>
              </a:rPr>
              <a:t> row is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b="1" dirty="0">
                <a:solidFill>
                  <a:schemeClr val="tx1"/>
                </a:solidFill>
              </a:rPr>
              <a:t>A</a:t>
            </a:r>
            <a:r>
              <a:rPr lang="en-US" sz="2000" baseline="-25000" dirty="0">
                <a:solidFill>
                  <a:schemeClr val="tx1"/>
                </a:solidFill>
              </a:rPr>
              <a:t>i</a:t>
            </a:r>
            <a:r>
              <a:rPr lang="en-US" sz="2000" dirty="0">
                <a:solidFill>
                  <a:schemeClr val="tx1"/>
                </a:solidFill>
              </a:rPr>
              <a:t> = (1, x</a:t>
            </a:r>
            <a:r>
              <a:rPr lang="en-US" sz="2000" baseline="-25000" dirty="0">
                <a:solidFill>
                  <a:schemeClr val="tx1"/>
                </a:solidFill>
              </a:rPr>
              <a:t>i1</a:t>
            </a:r>
            <a:r>
              <a:rPr lang="en-US" sz="2000" dirty="0">
                <a:solidFill>
                  <a:schemeClr val="tx1"/>
                </a:solidFill>
              </a:rPr>
              <a:t>, x</a:t>
            </a:r>
            <a:r>
              <a:rPr lang="en-US" sz="2000" baseline="-25000" dirty="0">
                <a:solidFill>
                  <a:schemeClr val="tx1"/>
                </a:solidFill>
              </a:rPr>
              <a:t>i2</a:t>
            </a:r>
            <a:r>
              <a:rPr lang="en-US" sz="2000" dirty="0">
                <a:solidFill>
                  <a:schemeClr val="tx1"/>
                </a:solidFill>
              </a:rPr>
              <a:t>, …, x</a:t>
            </a:r>
            <a:r>
              <a:rPr lang="en-US" sz="2000" baseline="-25000" dirty="0">
                <a:solidFill>
                  <a:schemeClr val="tx1"/>
                </a:solidFill>
              </a:rPr>
              <a:t>in</a:t>
            </a:r>
            <a:r>
              <a:rPr lang="en-US" sz="2000" dirty="0">
                <a:solidFill>
                  <a:schemeClr val="tx1"/>
                </a:solidFill>
              </a:rPr>
              <a:t>); </a:t>
            </a:r>
            <a:r>
              <a:rPr lang="en-US" sz="2000" b="1" dirty="0">
                <a:solidFill>
                  <a:schemeClr val="tx1"/>
                </a:solidFill>
              </a:rPr>
              <a:t>B</a:t>
            </a:r>
            <a:r>
              <a:rPr lang="en-US" sz="2000" baseline="30000" dirty="0">
                <a:solidFill>
                  <a:schemeClr val="tx1"/>
                </a:solidFill>
              </a:rPr>
              <a:t>-1</a:t>
            </a:r>
            <a:r>
              <a:rPr lang="en-US" sz="2000" dirty="0">
                <a:solidFill>
                  <a:schemeClr val="tx1"/>
                </a:solidFill>
              </a:rPr>
              <a:t> is the inversion of matrix </a:t>
            </a:r>
            <a:r>
              <a:rPr lang="en-US" sz="2000" b="1" dirty="0">
                <a:solidFill>
                  <a:schemeClr val="tx1"/>
                </a:solidFill>
              </a:rPr>
              <a:t>B</a:t>
            </a:r>
            <a:r>
              <a:rPr lang="en-US" sz="2000" dirty="0">
                <a:solidFill>
                  <a:schemeClr val="tx1"/>
                </a:solidFill>
              </a:rPr>
              <a:t>; </a:t>
            </a:r>
            <a:r>
              <a:rPr lang="en-US" sz="2000" b="1" dirty="0">
                <a:solidFill>
                  <a:schemeClr val="tx1"/>
                </a:solidFill>
              </a:rPr>
              <a:t>y</a:t>
            </a:r>
            <a:r>
              <a:rPr lang="en-US" sz="2000" dirty="0">
                <a:solidFill>
                  <a:schemeClr val="tx1"/>
                </a:solidFill>
              </a:rPr>
              <a:t> = (y</a:t>
            </a:r>
            <a:r>
              <a:rPr lang="en-US" sz="2000" baseline="-25000" dirty="0">
                <a:solidFill>
                  <a:schemeClr val="tx1"/>
                </a:solidFill>
              </a:rPr>
              <a:t>1</a:t>
            </a:r>
            <a:r>
              <a:rPr lang="en-US" sz="2000" dirty="0">
                <a:solidFill>
                  <a:schemeClr val="tx1"/>
                </a:solidFill>
              </a:rPr>
              <a:t>, y</a:t>
            </a:r>
            <a:r>
              <a:rPr lang="en-US" sz="2000" baseline="-25000" dirty="0">
                <a:solidFill>
                  <a:schemeClr val="tx1"/>
                </a:solidFill>
              </a:rPr>
              <a:t>2</a:t>
            </a:r>
            <a:r>
              <a:rPr lang="en-US" sz="2000" dirty="0">
                <a:solidFill>
                  <a:schemeClr val="tx1"/>
                </a:solidFill>
              </a:rPr>
              <a:t>, …, y</a:t>
            </a:r>
            <a:r>
              <a:rPr lang="en-US" sz="2000" baseline="-25000" dirty="0">
                <a:solidFill>
                  <a:schemeClr val="tx1"/>
                </a:solidFill>
              </a:rPr>
              <a:t>M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  <a:r>
              <a:rPr lang="en-US" sz="2000" baseline="30000" dirty="0">
                <a:solidFill>
                  <a:schemeClr val="tx1"/>
                </a:solidFill>
              </a:rPr>
              <a:t>T</a:t>
            </a:r>
            <a:r>
              <a:rPr lang="en-US" sz="2000" dirty="0">
                <a:solidFill>
                  <a:schemeClr val="tx1"/>
                </a:solidFill>
              </a:rPr>
              <a:t>.</a:t>
            </a:r>
          </a:p>
          <a:p>
            <a:pPr lvl="1">
              <a:spcBef>
                <a:spcPts val="1200"/>
              </a:spcBef>
              <a:buClr>
                <a:schemeClr val="tx1"/>
              </a:buClr>
              <a:buSzPct val="50000"/>
              <a:buFont typeface="Wingdings" charset="2"/>
              <a:buChar char=""/>
            </a:pPr>
            <a:r>
              <a:rPr lang="en-US" sz="2000" dirty="0">
                <a:solidFill>
                  <a:srgbClr val="FF0000"/>
                </a:solidFill>
              </a:rPr>
              <a:t>Note: we assume that </a:t>
            </a:r>
            <a:r>
              <a:rPr lang="en-US" sz="2000" b="1" dirty="0">
                <a:solidFill>
                  <a:srgbClr val="FF0000"/>
                </a:solidFill>
              </a:rPr>
              <a:t>A</a:t>
            </a:r>
            <a:r>
              <a:rPr lang="en-US" sz="2000" baseline="30000" dirty="0">
                <a:solidFill>
                  <a:srgbClr val="FF0000"/>
                </a:solidFill>
              </a:rPr>
              <a:t>T</a:t>
            </a:r>
            <a:r>
              <a:rPr lang="en-US" sz="2000" b="1" dirty="0">
                <a:solidFill>
                  <a:srgbClr val="FF0000"/>
                </a:solidFill>
              </a:rPr>
              <a:t>A</a:t>
            </a:r>
            <a:r>
              <a:rPr lang="en-US" sz="2000" dirty="0">
                <a:solidFill>
                  <a:srgbClr val="FF0000"/>
                </a:solidFill>
              </a:rPr>
              <a:t> is invertible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(ma trận </a:t>
            </a:r>
            <a:r>
              <a:rPr lang="en-US" sz="2000" b="1" dirty="0">
                <a:solidFill>
                  <a:srgbClr val="FF0000"/>
                </a:solidFill>
              </a:rPr>
              <a:t>A</a:t>
            </a:r>
            <a:r>
              <a:rPr lang="en-US" sz="2000" baseline="30000" dirty="0">
                <a:solidFill>
                  <a:srgbClr val="FF0000"/>
                </a:solidFill>
              </a:rPr>
              <a:t>T</a:t>
            </a:r>
            <a:r>
              <a:rPr lang="en-US" sz="2000" b="1" dirty="0">
                <a:solidFill>
                  <a:srgbClr val="FF0000"/>
                </a:solidFill>
              </a:rPr>
              <a:t>A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khả nghịch).</a:t>
            </a:r>
            <a:endParaRPr lang="en-US" sz="22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16070" y="1219200"/>
            <a:ext cx="89979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6ECA-4C16-4208-B374-27591EF545A3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2044700"/>
            <a:ext cx="7086600" cy="1536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5181600"/>
            <a:ext cx="2527300" cy="457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144000" y="28956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2564432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laz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laza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FF6225CD500547B49EAD98EEBFE241" ma:contentTypeVersion="2" ma:contentTypeDescription="Create a new document." ma:contentTypeScope="" ma:versionID="94efadefd246c73344fe6b858d801ad0">
  <xsd:schema xmlns:xsd="http://www.w3.org/2001/XMLSchema" xmlns:xs="http://www.w3.org/2001/XMLSchema" xmlns:p="http://schemas.microsoft.com/office/2006/metadata/properties" xmlns:ns2="92d18ad8-22c9-46b4-8d56-affd5f74820f" targetNamespace="http://schemas.microsoft.com/office/2006/metadata/properties" ma:root="true" ma:fieldsID="539751de32e6d00c24efd7cd9d57b9d0" ns2:_="">
    <xsd:import namespace="92d18ad8-22c9-46b4-8d56-affd5f74820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d18ad8-22c9-46b4-8d56-affd5f7482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02B22EC-93D9-4B53-86C7-EFD2A7C1E0D6}"/>
</file>

<file path=customXml/itemProps2.xml><?xml version="1.0" encoding="utf-8"?>
<ds:datastoreItem xmlns:ds="http://schemas.openxmlformats.org/officeDocument/2006/customXml" ds:itemID="{8548C42C-6247-4C06-9AAC-465AFE00E1B0}"/>
</file>

<file path=customXml/itemProps3.xml><?xml version="1.0" encoding="utf-8"?>
<ds:datastoreItem xmlns:ds="http://schemas.openxmlformats.org/officeDocument/2006/customXml" ds:itemID="{4C260F1E-65DF-4068-8586-AFAA7EDC6869}"/>
</file>

<file path=docProps/app.xml><?xml version="1.0" encoding="utf-8"?>
<Properties xmlns="http://schemas.openxmlformats.org/officeDocument/2006/extended-properties" xmlns:vt="http://schemas.openxmlformats.org/officeDocument/2006/docPropsVTypes">
  <Template>Plaza.thmx</Template>
  <TotalTime>0</TotalTime>
  <Words>1856</Words>
  <Application>Microsoft Macintosh PowerPoint</Application>
  <PresentationFormat>A4 Paper (210x297 mm)</PresentationFormat>
  <Paragraphs>313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ＭＳ ゴシック</vt:lpstr>
      <vt:lpstr>Arial</vt:lpstr>
      <vt:lpstr>Calibri</vt:lpstr>
      <vt:lpstr>Cambria Math</vt:lpstr>
      <vt:lpstr>Century Gothic</vt:lpstr>
      <vt:lpstr>Courier New</vt:lpstr>
      <vt:lpstr>Impact</vt:lpstr>
      <vt:lpstr>Symbol</vt:lpstr>
      <vt:lpstr>Wingdings</vt:lpstr>
      <vt:lpstr>Wingdings 2</vt:lpstr>
      <vt:lpstr>Plaza</vt:lpstr>
      <vt:lpstr>Introduction to Machine Learning and Data Mining (Học máy và Khai phá dữ liệu)</vt:lpstr>
      <vt:lpstr>Contents</vt:lpstr>
      <vt:lpstr>Linear regression: introduction</vt:lpstr>
      <vt:lpstr>Linear regression: example</vt:lpstr>
      <vt:lpstr>Prediction</vt:lpstr>
      <vt:lpstr>Learning a regression function</vt:lpstr>
      <vt:lpstr>Loss function</vt:lpstr>
      <vt:lpstr>Empirical loss</vt:lpstr>
      <vt:lpstr>Methods: ordinary least squares (OLS)</vt:lpstr>
      <vt:lpstr>Methods: OLS</vt:lpstr>
      <vt:lpstr>Methods: OLS example</vt:lpstr>
      <vt:lpstr>Methods: limitations of OLS</vt:lpstr>
      <vt:lpstr>Methods: Ridge regression (1)</vt:lpstr>
      <vt:lpstr>Methods: Ridge regression (2)</vt:lpstr>
      <vt:lpstr>Methods: Ridge regression (3)</vt:lpstr>
      <vt:lpstr>Methods: Ridge regression (4)</vt:lpstr>
      <vt:lpstr>An example of using Ridge and OLS</vt:lpstr>
      <vt:lpstr>Effects of λ in Ridge regression</vt:lpstr>
      <vt:lpstr>LASSO</vt:lpstr>
      <vt:lpstr>LASSO: regularization role</vt:lpstr>
      <vt:lpstr>OLS, Ridge, and LASSO</vt:lpstr>
      <vt:lpstr>References</vt:lpstr>
      <vt:lpstr>Exercises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for report on country</dc:title>
  <dc:creator/>
  <cp:keywords/>
  <cp:lastModifiedBy/>
  <cp:revision>1</cp:revision>
  <dcterms:modified xsi:type="dcterms:W3CDTF">2022-06-24T11:00:53Z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TC101659609990</vt:lpwstr>
  </property>
  <property fmtid="{D5CDD505-2E9C-101B-9397-08002B2CF9AE}" pid="3" name="ContentTypeId">
    <vt:lpwstr>0x010100B7FF6225CD500547B49EAD98EEBFE241</vt:lpwstr>
  </property>
</Properties>
</file>

<file path=docProps/thumbnail.jpeg>
</file>